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2"/>
  </p:sldMasterIdLst>
  <p:notesMasterIdLst>
    <p:notesMasterId r:id="rId71"/>
  </p:notesMasterIdLst>
  <p:handoutMasterIdLst>
    <p:handoutMasterId r:id="rId72"/>
  </p:handoutMasterIdLst>
  <p:sldIdLst>
    <p:sldId id="426" r:id="rId3"/>
    <p:sldId id="535" r:id="rId4"/>
    <p:sldId id="538" r:id="rId5"/>
    <p:sldId id="637" r:id="rId6"/>
    <p:sldId id="639" r:id="rId7"/>
    <p:sldId id="647" r:id="rId8"/>
    <p:sldId id="648" r:id="rId9"/>
    <p:sldId id="649" r:id="rId10"/>
    <p:sldId id="650" r:id="rId11"/>
    <p:sldId id="651" r:id="rId12"/>
    <p:sldId id="679" r:id="rId13"/>
    <p:sldId id="680" r:id="rId14"/>
    <p:sldId id="681" r:id="rId15"/>
    <p:sldId id="682" r:id="rId16"/>
    <p:sldId id="683" r:id="rId17"/>
    <p:sldId id="684" r:id="rId18"/>
    <p:sldId id="723" r:id="rId19"/>
    <p:sldId id="652" r:id="rId20"/>
    <p:sldId id="653" r:id="rId21"/>
    <p:sldId id="658" r:id="rId22"/>
    <p:sldId id="655" r:id="rId23"/>
    <p:sldId id="656" r:id="rId24"/>
    <p:sldId id="657" r:id="rId25"/>
    <p:sldId id="659" r:id="rId26"/>
    <p:sldId id="660" r:id="rId27"/>
    <p:sldId id="662" r:id="rId28"/>
    <p:sldId id="663" r:id="rId29"/>
    <p:sldId id="661" r:id="rId30"/>
    <p:sldId id="642" r:id="rId31"/>
    <p:sldId id="666" r:id="rId32"/>
    <p:sldId id="665" r:id="rId33"/>
    <p:sldId id="708" r:id="rId34"/>
    <p:sldId id="709" r:id="rId35"/>
    <p:sldId id="712" r:id="rId36"/>
    <p:sldId id="711" r:id="rId37"/>
    <p:sldId id="713" r:id="rId38"/>
    <p:sldId id="714" r:id="rId39"/>
    <p:sldId id="715" r:id="rId40"/>
    <p:sldId id="716" r:id="rId41"/>
    <p:sldId id="718" r:id="rId42"/>
    <p:sldId id="719" r:id="rId43"/>
    <p:sldId id="693" r:id="rId44"/>
    <p:sldId id="694" r:id="rId45"/>
    <p:sldId id="695" r:id="rId46"/>
    <p:sldId id="696" r:id="rId47"/>
    <p:sldId id="697" r:id="rId48"/>
    <p:sldId id="698" r:id="rId49"/>
    <p:sldId id="699" r:id="rId50"/>
    <p:sldId id="720" r:id="rId51"/>
    <p:sldId id="677" r:id="rId52"/>
    <p:sldId id="722" r:id="rId53"/>
    <p:sldId id="685" r:id="rId54"/>
    <p:sldId id="686" r:id="rId55"/>
    <p:sldId id="687" r:id="rId56"/>
    <p:sldId id="688" r:id="rId57"/>
    <p:sldId id="689" r:id="rId58"/>
    <p:sldId id="700" r:id="rId59"/>
    <p:sldId id="701" r:id="rId60"/>
    <p:sldId id="690" r:id="rId61"/>
    <p:sldId id="691" r:id="rId62"/>
    <p:sldId id="692" r:id="rId63"/>
    <p:sldId id="702" r:id="rId64"/>
    <p:sldId id="703" r:id="rId65"/>
    <p:sldId id="705" r:id="rId66"/>
    <p:sldId id="706" r:id="rId67"/>
    <p:sldId id="707" r:id="rId68"/>
    <p:sldId id="721" r:id="rId69"/>
    <p:sldId id="471" r:id="rId70"/>
  </p:sldIdLst>
  <p:sldSz cx="12192000" cy="6858000"/>
  <p:notesSz cx="6858000" cy="93138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192" userDrawn="1">
          <p15:clr>
            <a:srgbClr val="A4A3A4"/>
          </p15:clr>
        </p15:guide>
        <p15:guide id="4" pos="74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0C8E"/>
    <a:srgbClr val="FF3300"/>
    <a:srgbClr val="FF0066"/>
    <a:srgbClr val="FFFFFF"/>
    <a:srgbClr val="FF3399"/>
    <a:srgbClr val="009900"/>
    <a:srgbClr val="D60093"/>
    <a:srgbClr val="CC0066"/>
    <a:srgbClr val="FF0000"/>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38" autoAdjust="0"/>
    <p:restoredTop sz="95122" autoAdjust="0"/>
  </p:normalViewPr>
  <p:slideViewPr>
    <p:cSldViewPr showGuides="1">
      <p:cViewPr varScale="1">
        <p:scale>
          <a:sx n="83" d="100"/>
          <a:sy n="83" d="100"/>
        </p:scale>
        <p:origin x="538" y="62"/>
      </p:cViewPr>
      <p:guideLst>
        <p:guide orient="horz" pos="2160"/>
        <p:guide pos="3840"/>
        <p:guide pos="192"/>
        <p:guide pos="7488"/>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3"/>
            <a:ext cx="2971372" cy="46784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295" y="3"/>
            <a:ext cx="2972539" cy="467849"/>
          </a:xfrm>
          <a:prstGeom prst="rect">
            <a:avLst/>
          </a:prstGeom>
        </p:spPr>
        <p:txBody>
          <a:bodyPr vert="horz" lIns="91440" tIns="45720" rIns="91440" bIns="45720" rtlCol="0"/>
          <a:lstStyle>
            <a:lvl1pPr algn="r">
              <a:defRPr sz="1200"/>
            </a:lvl1pPr>
          </a:lstStyle>
          <a:p>
            <a:fld id="{52B78F2A-59AF-4063-8247-742340A61E80}" type="datetimeFigureOut">
              <a:rPr lang="en-US" smtClean="0"/>
              <a:pPr/>
              <a:t>4/3/2024</a:t>
            </a:fld>
            <a:endParaRPr lang="en-US"/>
          </a:p>
        </p:txBody>
      </p:sp>
      <p:sp>
        <p:nvSpPr>
          <p:cNvPr id="4" name="Footer Placeholder 3"/>
          <p:cNvSpPr>
            <a:spLocks noGrp="1"/>
          </p:cNvSpPr>
          <p:nvPr>
            <p:ph type="ftr" sz="quarter" idx="2"/>
          </p:nvPr>
        </p:nvSpPr>
        <p:spPr>
          <a:xfrm>
            <a:off x="2" y="8846022"/>
            <a:ext cx="2971372" cy="46784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295" y="8846022"/>
            <a:ext cx="2972539" cy="467847"/>
          </a:xfrm>
          <a:prstGeom prst="rect">
            <a:avLst/>
          </a:prstGeom>
        </p:spPr>
        <p:txBody>
          <a:bodyPr vert="horz" lIns="91440" tIns="45720" rIns="91440" bIns="45720" rtlCol="0" anchor="b"/>
          <a:lstStyle>
            <a:lvl1pPr algn="r">
              <a:defRPr sz="1200"/>
            </a:lvl1pPr>
          </a:lstStyle>
          <a:p>
            <a:fld id="{28C46BC3-909A-40F1-9CA9-EF91CBAB4D9E}" type="slidenum">
              <a:rPr lang="en-US" smtClean="0"/>
              <a:pPr/>
              <a:t>‹#›</a:t>
            </a:fld>
            <a:endParaRPr lang="en-US"/>
          </a:p>
        </p:txBody>
      </p:sp>
    </p:spTree>
    <p:extLst>
      <p:ext uri="{BB962C8B-B14F-4D97-AF65-F5344CB8AC3E}">
        <p14:creationId xmlns:p14="http://schemas.microsoft.com/office/powerpoint/2010/main" val="211358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5" y="5"/>
            <a:ext cx="2971799" cy="465693"/>
          </a:xfrm>
          <a:prstGeom prst="rect">
            <a:avLst/>
          </a:prstGeom>
        </p:spPr>
        <p:txBody>
          <a:bodyPr vert="horz" lIns="88642" tIns="44321" rIns="88642" bIns="44321" rtlCol="0"/>
          <a:lstStyle>
            <a:lvl1pPr algn="l">
              <a:defRPr sz="1200"/>
            </a:lvl1pPr>
          </a:lstStyle>
          <a:p>
            <a:endParaRPr lang="en-US"/>
          </a:p>
        </p:txBody>
      </p:sp>
      <p:sp>
        <p:nvSpPr>
          <p:cNvPr id="3" name="Date Placeholder 2"/>
          <p:cNvSpPr>
            <a:spLocks noGrp="1"/>
          </p:cNvSpPr>
          <p:nvPr>
            <p:ph type="dt" idx="1"/>
          </p:nvPr>
        </p:nvSpPr>
        <p:spPr>
          <a:xfrm>
            <a:off x="3884619" y="5"/>
            <a:ext cx="2971799" cy="465693"/>
          </a:xfrm>
          <a:prstGeom prst="rect">
            <a:avLst/>
          </a:prstGeom>
        </p:spPr>
        <p:txBody>
          <a:bodyPr vert="horz" lIns="88642" tIns="44321" rIns="88642" bIns="44321" rtlCol="0"/>
          <a:lstStyle>
            <a:lvl1pPr algn="r">
              <a:defRPr sz="1200"/>
            </a:lvl1pPr>
          </a:lstStyle>
          <a:p>
            <a:fld id="{592A0791-6B8A-4268-B9A9-5477EC471AC4}" type="datetimeFigureOut">
              <a:rPr lang="en-US" smtClean="0"/>
              <a:pPr/>
              <a:t>4/3/2024</a:t>
            </a:fld>
            <a:endParaRPr lang="en-US"/>
          </a:p>
        </p:txBody>
      </p:sp>
      <p:sp>
        <p:nvSpPr>
          <p:cNvPr id="4" name="Slide Image Placeholder 3"/>
          <p:cNvSpPr>
            <a:spLocks noGrp="1" noRot="1" noChangeAspect="1"/>
          </p:cNvSpPr>
          <p:nvPr>
            <p:ph type="sldImg" idx="2"/>
          </p:nvPr>
        </p:nvSpPr>
        <p:spPr>
          <a:xfrm>
            <a:off x="327025" y="700088"/>
            <a:ext cx="6203950" cy="3490912"/>
          </a:xfrm>
          <a:prstGeom prst="rect">
            <a:avLst/>
          </a:prstGeom>
          <a:noFill/>
          <a:ln w="12700">
            <a:solidFill>
              <a:prstClr val="black"/>
            </a:solidFill>
          </a:ln>
        </p:spPr>
        <p:txBody>
          <a:bodyPr vert="horz" lIns="88642" tIns="44321" rIns="88642" bIns="44321" rtlCol="0" anchor="ctr"/>
          <a:lstStyle/>
          <a:p>
            <a:endParaRPr lang="en-US"/>
          </a:p>
        </p:txBody>
      </p:sp>
      <p:sp>
        <p:nvSpPr>
          <p:cNvPr id="5" name="Notes Placeholder 4"/>
          <p:cNvSpPr>
            <a:spLocks noGrp="1"/>
          </p:cNvSpPr>
          <p:nvPr>
            <p:ph type="body" sz="quarter" idx="3"/>
          </p:nvPr>
        </p:nvSpPr>
        <p:spPr>
          <a:xfrm>
            <a:off x="685801" y="4424095"/>
            <a:ext cx="5486400" cy="4191237"/>
          </a:xfrm>
          <a:prstGeom prst="rect">
            <a:avLst/>
          </a:prstGeom>
        </p:spPr>
        <p:txBody>
          <a:bodyPr vert="horz" lIns="88642" tIns="44321" rIns="88642" bIns="4432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5" y="8846557"/>
            <a:ext cx="2971799" cy="465693"/>
          </a:xfrm>
          <a:prstGeom prst="rect">
            <a:avLst/>
          </a:prstGeom>
        </p:spPr>
        <p:txBody>
          <a:bodyPr vert="horz" lIns="88642" tIns="44321" rIns="88642" bIns="44321" rtlCol="0" anchor="b"/>
          <a:lstStyle>
            <a:lvl1pPr algn="l">
              <a:defRPr sz="1200"/>
            </a:lvl1pPr>
          </a:lstStyle>
          <a:p>
            <a:endParaRPr lang="en-US"/>
          </a:p>
        </p:txBody>
      </p:sp>
      <p:sp>
        <p:nvSpPr>
          <p:cNvPr id="7" name="Slide Number Placeholder 6"/>
          <p:cNvSpPr>
            <a:spLocks noGrp="1"/>
          </p:cNvSpPr>
          <p:nvPr>
            <p:ph type="sldNum" sz="quarter" idx="5"/>
          </p:nvPr>
        </p:nvSpPr>
        <p:spPr>
          <a:xfrm>
            <a:off x="3884619" y="8846557"/>
            <a:ext cx="2971799" cy="465693"/>
          </a:xfrm>
          <a:prstGeom prst="rect">
            <a:avLst/>
          </a:prstGeom>
        </p:spPr>
        <p:txBody>
          <a:bodyPr vert="horz" lIns="88642" tIns="44321" rIns="88642" bIns="44321" rtlCol="0" anchor="b"/>
          <a:lstStyle>
            <a:lvl1pPr algn="r">
              <a:defRPr sz="1200"/>
            </a:lvl1pPr>
          </a:lstStyle>
          <a:p>
            <a:fld id="{AB5B076A-BCD3-43DB-B626-89538CF1BE16}" type="slidenum">
              <a:rPr lang="en-US" smtClean="0"/>
              <a:pPr/>
              <a:t>‹#›</a:t>
            </a:fld>
            <a:endParaRPr lang="en-US"/>
          </a:p>
        </p:txBody>
      </p:sp>
    </p:spTree>
    <p:extLst>
      <p:ext uri="{BB962C8B-B14F-4D97-AF65-F5344CB8AC3E}">
        <p14:creationId xmlns:p14="http://schemas.microsoft.com/office/powerpoint/2010/main" val="911539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h2o.ai/wiki/activation-function"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Input - Input is data that is put into the model for learning and training purposes. </a:t>
            </a:r>
          </a:p>
          <a:p>
            <a:pPr fontAlgn="base"/>
            <a:r>
              <a:rPr lang="en-US" sz="1200" b="0" i="0" kern="1200" dirty="0" smtClean="0">
                <a:solidFill>
                  <a:schemeClr val="tx1"/>
                </a:solidFill>
                <a:effectLst/>
                <a:latin typeface="+mn-lt"/>
                <a:ea typeface="+mn-ea"/>
                <a:cs typeface="+mn-cs"/>
              </a:rPr>
              <a:t>Weight - Weight helps organize the variables by importance and impact of contribution.</a:t>
            </a:r>
          </a:p>
          <a:p>
            <a:pPr fontAlgn="base"/>
            <a:r>
              <a:rPr lang="en-US" sz="1200" b="0" i="0" kern="1200" dirty="0" smtClean="0">
                <a:solidFill>
                  <a:schemeClr val="tx1"/>
                </a:solidFill>
                <a:effectLst/>
                <a:latin typeface="+mn-lt"/>
                <a:ea typeface="+mn-ea"/>
                <a:cs typeface="+mn-cs"/>
              </a:rPr>
              <a:t>Transfer function - Transfer function is when all the inputs are summarized and combined into one output variable.</a:t>
            </a:r>
          </a:p>
          <a:p>
            <a:pPr fontAlgn="base"/>
            <a:r>
              <a:rPr lang="en-US" sz="1200" b="0" i="0" u="none" strike="noStrike" kern="1200" dirty="0" smtClean="0">
                <a:solidFill>
                  <a:schemeClr val="tx1"/>
                </a:solidFill>
                <a:effectLst/>
                <a:latin typeface="+mn-lt"/>
                <a:ea typeface="+mn-ea"/>
                <a:cs typeface="+mn-cs"/>
                <a:hlinkClick r:id="rId3"/>
              </a:rPr>
              <a:t>Activation function</a:t>
            </a:r>
            <a:r>
              <a:rPr lang="en-US" sz="1200" b="0" i="0" kern="1200" dirty="0" smtClean="0">
                <a:solidFill>
                  <a:schemeClr val="tx1"/>
                </a:solidFill>
                <a:effectLst/>
                <a:latin typeface="+mn-lt"/>
                <a:ea typeface="+mn-ea"/>
                <a:cs typeface="+mn-cs"/>
              </a:rPr>
              <a:t> - The role of the activation function is to decide whether or not a specific neuron should be activated. This decision is based on whether or not the neuron’s input will be important to the prediction process.</a:t>
            </a:r>
          </a:p>
          <a:p>
            <a:pPr fontAlgn="base"/>
            <a:r>
              <a:rPr lang="en-US" sz="1200" b="0" i="0" kern="1200" dirty="0" smtClean="0">
                <a:solidFill>
                  <a:schemeClr val="tx1"/>
                </a:solidFill>
                <a:effectLst/>
                <a:latin typeface="+mn-lt"/>
                <a:ea typeface="+mn-ea"/>
                <a:cs typeface="+mn-cs"/>
              </a:rPr>
              <a:t>Bias - Bias shifts the value given by the activation function.</a:t>
            </a:r>
          </a:p>
          <a:p>
            <a:endParaRPr lang="en-US" dirty="0"/>
          </a:p>
        </p:txBody>
      </p:sp>
      <p:sp>
        <p:nvSpPr>
          <p:cNvPr id="4" name="Slide Number Placeholder 3"/>
          <p:cNvSpPr>
            <a:spLocks noGrp="1"/>
          </p:cNvSpPr>
          <p:nvPr>
            <p:ph type="sldNum" sz="quarter" idx="10"/>
          </p:nvPr>
        </p:nvSpPr>
        <p:spPr/>
        <p:txBody>
          <a:bodyPr/>
          <a:lstStyle/>
          <a:p>
            <a:fld id="{AB5B076A-BCD3-43DB-B626-89538CF1BE16}" type="slidenum">
              <a:rPr lang="en-US" smtClean="0"/>
              <a:pPr/>
              <a:t>6</a:t>
            </a:fld>
            <a:endParaRPr lang="en-US"/>
          </a:p>
        </p:txBody>
      </p:sp>
    </p:spTree>
    <p:extLst>
      <p:ext uri="{BB962C8B-B14F-4D97-AF65-F5344CB8AC3E}">
        <p14:creationId xmlns:p14="http://schemas.microsoft.com/office/powerpoint/2010/main" val="1757562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Perceptron is a linear Machine Learning algorithm used for supervised learning for various binary classifiers. This algorithm enables neurons to learn elements and processes them one by one during preparation.</a:t>
            </a:r>
            <a:endParaRPr lang="en-US" dirty="0"/>
          </a:p>
        </p:txBody>
      </p:sp>
      <p:sp>
        <p:nvSpPr>
          <p:cNvPr id="4" name="Slide Number Placeholder 3"/>
          <p:cNvSpPr>
            <a:spLocks noGrp="1"/>
          </p:cNvSpPr>
          <p:nvPr>
            <p:ph type="sldNum" sz="quarter" idx="10"/>
          </p:nvPr>
        </p:nvSpPr>
        <p:spPr/>
        <p:txBody>
          <a:bodyPr/>
          <a:lstStyle/>
          <a:p>
            <a:fld id="{AB5B076A-BCD3-43DB-B626-89538CF1BE16}" type="slidenum">
              <a:rPr lang="en-US" smtClean="0"/>
              <a:pPr/>
              <a:t>10</a:t>
            </a:fld>
            <a:endParaRPr lang="en-US"/>
          </a:p>
        </p:txBody>
      </p:sp>
    </p:spTree>
    <p:extLst>
      <p:ext uri="{BB962C8B-B14F-4D97-AF65-F5344CB8AC3E}">
        <p14:creationId xmlns:p14="http://schemas.microsoft.com/office/powerpoint/2010/main" val="3017024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Perceptron is a linear Machine Learning algorithm used for supervised learning for various binary classifiers. This algorithm enables neurons to learn elements and processes them one by one during preparation.</a:t>
            </a:r>
            <a:endParaRPr lang="en-US" dirty="0"/>
          </a:p>
        </p:txBody>
      </p:sp>
      <p:sp>
        <p:nvSpPr>
          <p:cNvPr id="4" name="Slide Number Placeholder 3"/>
          <p:cNvSpPr>
            <a:spLocks noGrp="1"/>
          </p:cNvSpPr>
          <p:nvPr>
            <p:ph type="sldNum" sz="quarter" idx="10"/>
          </p:nvPr>
        </p:nvSpPr>
        <p:spPr/>
        <p:txBody>
          <a:bodyPr/>
          <a:lstStyle/>
          <a:p>
            <a:fld id="{AB5B076A-BCD3-43DB-B626-89538CF1BE16}" type="slidenum">
              <a:rPr lang="en-US" smtClean="0"/>
              <a:pPr/>
              <a:t>17</a:t>
            </a:fld>
            <a:endParaRPr lang="en-US"/>
          </a:p>
        </p:txBody>
      </p:sp>
    </p:spTree>
    <p:extLst>
      <p:ext uri="{BB962C8B-B14F-4D97-AF65-F5344CB8AC3E}">
        <p14:creationId xmlns:p14="http://schemas.microsoft.com/office/powerpoint/2010/main" val="288702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What is Raw Data?</a:t>
            </a:r>
          </a:p>
          <a:p>
            <a:r>
              <a:rPr lang="en-US" sz="1200" b="0" i="0" kern="1200" dirty="0" smtClean="0">
                <a:solidFill>
                  <a:schemeClr val="tx1"/>
                </a:solidFill>
                <a:effectLst/>
                <a:latin typeface="+mn-lt"/>
                <a:ea typeface="+mn-ea"/>
                <a:cs typeface="+mn-cs"/>
              </a:rPr>
              <a:t>Raw Data refers to unprocessed information that is collected and stored in its original format. It is the most fundamental form of data, captured directly from various sources, such as sensors, devices, or databases.</a:t>
            </a:r>
          </a:p>
          <a:p>
            <a:r>
              <a:rPr lang="en-US" sz="1200" b="0" i="0" kern="1200" dirty="0" smtClean="0">
                <a:solidFill>
                  <a:schemeClr val="tx1"/>
                </a:solidFill>
                <a:effectLst/>
                <a:latin typeface="+mn-lt"/>
                <a:ea typeface="+mn-ea"/>
                <a:cs typeface="+mn-cs"/>
              </a:rPr>
              <a:t>Raw Data is typically characterized by its lack of structure, organization, or meaningful interpretation. It may include text files, log files, images, audio recordings, or numeric data.</a:t>
            </a:r>
          </a:p>
          <a:p>
            <a:r>
              <a:rPr lang="en-US" sz="1200" b="1" i="0" kern="1200" dirty="0" smtClean="0">
                <a:solidFill>
                  <a:schemeClr val="tx1"/>
                </a:solidFill>
                <a:effectLst/>
                <a:latin typeface="+mn-lt"/>
                <a:ea typeface="+mn-ea"/>
                <a:cs typeface="+mn-cs"/>
              </a:rPr>
              <a:t>How Raw Data Works</a:t>
            </a:r>
          </a:p>
          <a:p>
            <a:r>
              <a:rPr lang="en-US" sz="1200" b="0" i="0" kern="1200" dirty="0" smtClean="0">
                <a:solidFill>
                  <a:schemeClr val="tx1"/>
                </a:solidFill>
                <a:effectLst/>
                <a:latin typeface="+mn-lt"/>
                <a:ea typeface="+mn-ea"/>
                <a:cs typeface="+mn-cs"/>
              </a:rPr>
              <a:t>Raw Data is acquired from different sources and stored as-is without any transformations or modifications. It can be collected manually or automatically through various methods, such as data extraction tools, </a:t>
            </a:r>
            <a:r>
              <a:rPr lang="en-US" sz="1200" b="0" i="0" kern="1200" dirty="0" err="1" smtClean="0">
                <a:solidFill>
                  <a:schemeClr val="tx1"/>
                </a:solidFill>
                <a:effectLst/>
                <a:latin typeface="+mn-lt"/>
                <a:ea typeface="+mn-ea"/>
                <a:cs typeface="+mn-cs"/>
              </a:rPr>
              <a:t>IoT</a:t>
            </a:r>
            <a:r>
              <a:rPr lang="en-US" sz="1200" b="0" i="0" kern="1200" dirty="0" smtClean="0">
                <a:solidFill>
                  <a:schemeClr val="tx1"/>
                </a:solidFill>
                <a:effectLst/>
                <a:latin typeface="+mn-lt"/>
                <a:ea typeface="+mn-ea"/>
                <a:cs typeface="+mn-cs"/>
              </a:rPr>
              <a:t> devices, or data streaming technologies.</a:t>
            </a:r>
          </a:p>
          <a:p>
            <a:r>
              <a:rPr lang="en-US" sz="1200" b="0" i="0" kern="1200" dirty="0" smtClean="0">
                <a:solidFill>
                  <a:schemeClr val="tx1"/>
                </a:solidFill>
                <a:effectLst/>
                <a:latin typeface="+mn-lt"/>
                <a:ea typeface="+mn-ea"/>
                <a:cs typeface="+mn-cs"/>
              </a:rPr>
              <a:t>Once the Raw Data is collected, it can be stored in databases, data warehouses, or data lakes, where it awaits further processing and analysis.</a:t>
            </a:r>
          </a:p>
          <a:p>
            <a:endParaRPr lang="en-US" dirty="0"/>
          </a:p>
        </p:txBody>
      </p:sp>
      <p:sp>
        <p:nvSpPr>
          <p:cNvPr id="4" name="Slide Number Placeholder 3"/>
          <p:cNvSpPr>
            <a:spLocks noGrp="1"/>
          </p:cNvSpPr>
          <p:nvPr>
            <p:ph type="sldNum" sz="quarter" idx="10"/>
          </p:nvPr>
        </p:nvSpPr>
        <p:spPr/>
        <p:txBody>
          <a:bodyPr/>
          <a:lstStyle/>
          <a:p>
            <a:fld id="{AB5B076A-BCD3-43DB-B626-89538CF1BE16}" type="slidenum">
              <a:rPr lang="en-US" smtClean="0"/>
              <a:pPr/>
              <a:t>29</a:t>
            </a:fld>
            <a:endParaRPr lang="en-US"/>
          </a:p>
        </p:txBody>
      </p:sp>
    </p:spTree>
    <p:extLst>
      <p:ext uri="{BB962C8B-B14F-4D97-AF65-F5344CB8AC3E}">
        <p14:creationId xmlns:p14="http://schemas.microsoft.com/office/powerpoint/2010/main" val="1524601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What is Raw Data?</a:t>
            </a:r>
          </a:p>
          <a:p>
            <a:r>
              <a:rPr lang="en-US" sz="1200" b="0" i="0" kern="1200" dirty="0" smtClean="0">
                <a:solidFill>
                  <a:schemeClr val="tx1"/>
                </a:solidFill>
                <a:effectLst/>
                <a:latin typeface="+mn-lt"/>
                <a:ea typeface="+mn-ea"/>
                <a:cs typeface="+mn-cs"/>
              </a:rPr>
              <a:t>Raw Data refers to unprocessed information that is collected and stored in its original format. It is the most fundamental form of data, captured directly from various sources, such as sensors, devices, or databases.</a:t>
            </a:r>
          </a:p>
          <a:p>
            <a:r>
              <a:rPr lang="en-US" sz="1200" b="0" i="0" kern="1200" dirty="0" smtClean="0">
                <a:solidFill>
                  <a:schemeClr val="tx1"/>
                </a:solidFill>
                <a:effectLst/>
                <a:latin typeface="+mn-lt"/>
                <a:ea typeface="+mn-ea"/>
                <a:cs typeface="+mn-cs"/>
              </a:rPr>
              <a:t>Raw Data is typically characterized by its lack of structure, organization, or meaningful interpretation. It may include text files, log files, images, audio recordings, or numeric data.</a:t>
            </a:r>
          </a:p>
          <a:p>
            <a:r>
              <a:rPr lang="en-US" sz="1200" b="1" i="0" kern="1200" dirty="0" smtClean="0">
                <a:solidFill>
                  <a:schemeClr val="tx1"/>
                </a:solidFill>
                <a:effectLst/>
                <a:latin typeface="+mn-lt"/>
                <a:ea typeface="+mn-ea"/>
                <a:cs typeface="+mn-cs"/>
              </a:rPr>
              <a:t>How Raw Data Works</a:t>
            </a:r>
          </a:p>
          <a:p>
            <a:r>
              <a:rPr lang="en-US" sz="1200" b="0" i="0" kern="1200" dirty="0" smtClean="0">
                <a:solidFill>
                  <a:schemeClr val="tx1"/>
                </a:solidFill>
                <a:effectLst/>
                <a:latin typeface="+mn-lt"/>
                <a:ea typeface="+mn-ea"/>
                <a:cs typeface="+mn-cs"/>
              </a:rPr>
              <a:t>Raw Data is acquired from different sources and stored as-is without any transformations or modifications. It can be collected manually or automatically through various methods, such as data extraction tools, </a:t>
            </a:r>
            <a:r>
              <a:rPr lang="en-US" sz="1200" b="0" i="0" kern="1200" dirty="0" err="1" smtClean="0">
                <a:solidFill>
                  <a:schemeClr val="tx1"/>
                </a:solidFill>
                <a:effectLst/>
                <a:latin typeface="+mn-lt"/>
                <a:ea typeface="+mn-ea"/>
                <a:cs typeface="+mn-cs"/>
              </a:rPr>
              <a:t>IoT</a:t>
            </a:r>
            <a:r>
              <a:rPr lang="en-US" sz="1200" b="0" i="0" kern="1200" dirty="0" smtClean="0">
                <a:solidFill>
                  <a:schemeClr val="tx1"/>
                </a:solidFill>
                <a:effectLst/>
                <a:latin typeface="+mn-lt"/>
                <a:ea typeface="+mn-ea"/>
                <a:cs typeface="+mn-cs"/>
              </a:rPr>
              <a:t> devices, or data streaming technologies.</a:t>
            </a:r>
          </a:p>
          <a:p>
            <a:r>
              <a:rPr lang="en-US" sz="1200" b="0" i="0" kern="1200" dirty="0" smtClean="0">
                <a:solidFill>
                  <a:schemeClr val="tx1"/>
                </a:solidFill>
                <a:effectLst/>
                <a:latin typeface="+mn-lt"/>
                <a:ea typeface="+mn-ea"/>
                <a:cs typeface="+mn-cs"/>
              </a:rPr>
              <a:t>Once the Raw Data is collected, it can be stored in databases, data warehouses, or data lakes, where it awaits further processing and analysis.</a:t>
            </a:r>
          </a:p>
          <a:p>
            <a:endParaRPr lang="en-US" dirty="0"/>
          </a:p>
        </p:txBody>
      </p:sp>
      <p:sp>
        <p:nvSpPr>
          <p:cNvPr id="4" name="Slide Number Placeholder 3"/>
          <p:cNvSpPr>
            <a:spLocks noGrp="1"/>
          </p:cNvSpPr>
          <p:nvPr>
            <p:ph type="sldNum" sz="quarter" idx="10"/>
          </p:nvPr>
        </p:nvSpPr>
        <p:spPr/>
        <p:txBody>
          <a:bodyPr/>
          <a:lstStyle/>
          <a:p>
            <a:fld id="{AB5B076A-BCD3-43DB-B626-89538CF1BE16}" type="slidenum">
              <a:rPr lang="en-US" smtClean="0"/>
              <a:pPr/>
              <a:t>30</a:t>
            </a:fld>
            <a:endParaRPr lang="en-US"/>
          </a:p>
        </p:txBody>
      </p:sp>
    </p:spTree>
    <p:extLst>
      <p:ext uri="{BB962C8B-B14F-4D97-AF65-F5344CB8AC3E}">
        <p14:creationId xmlns:p14="http://schemas.microsoft.com/office/powerpoint/2010/main" val="1008901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What is Natural Language Processing?</a:t>
            </a:r>
          </a:p>
          <a:p>
            <a:r>
              <a:rPr lang="en-US" sz="1200" b="0" i="0" kern="1200" dirty="0" smtClean="0">
                <a:solidFill>
                  <a:schemeClr val="tx1"/>
                </a:solidFill>
                <a:effectLst/>
                <a:latin typeface="+mn-lt"/>
                <a:ea typeface="+mn-ea"/>
                <a:cs typeface="+mn-cs"/>
              </a:rPr>
              <a:t>Natural Language Processing (NLP) is a branch of artificial intelligence that deals with the interaction between computers and human language. It involves the development of models and algorithms that enable computers to understand, interpret, and generate human language in a way that is both meaningful and useful.</a:t>
            </a:r>
          </a:p>
          <a:p>
            <a:endParaRPr lang="en-US" dirty="0"/>
          </a:p>
        </p:txBody>
      </p:sp>
      <p:sp>
        <p:nvSpPr>
          <p:cNvPr id="4" name="Slide Number Placeholder 3"/>
          <p:cNvSpPr>
            <a:spLocks noGrp="1"/>
          </p:cNvSpPr>
          <p:nvPr>
            <p:ph type="sldNum" sz="quarter" idx="10"/>
          </p:nvPr>
        </p:nvSpPr>
        <p:spPr/>
        <p:txBody>
          <a:bodyPr/>
          <a:lstStyle/>
          <a:p>
            <a:fld id="{AB5B076A-BCD3-43DB-B626-89538CF1BE16}" type="slidenum">
              <a:rPr lang="en-US" smtClean="0"/>
              <a:pPr/>
              <a:t>31</a:t>
            </a:fld>
            <a:endParaRPr lang="en-US"/>
          </a:p>
        </p:txBody>
      </p:sp>
    </p:spTree>
    <p:extLst>
      <p:ext uri="{BB962C8B-B14F-4D97-AF65-F5344CB8AC3E}">
        <p14:creationId xmlns:p14="http://schemas.microsoft.com/office/powerpoint/2010/main" val="3196002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lvl1pPr>
              <a:defRPr b="1">
                <a:solidFill>
                  <a:srgbClr val="004274"/>
                </a:solidFill>
              </a:defRPr>
            </a:lvl1pPr>
          </a:lstStyle>
          <a:p>
            <a:r>
              <a:rPr lang="en-US" dirty="0"/>
              <a:t>Click to edit Master title style</a:t>
            </a:r>
          </a:p>
        </p:txBody>
      </p:sp>
      <p:sp>
        <p:nvSpPr>
          <p:cNvPr id="7" name="Footer Placeholder 2"/>
          <p:cNvSpPr txBox="1">
            <a:spLocks/>
          </p:cNvSpPr>
          <p:nvPr userDrawn="1"/>
        </p:nvSpPr>
        <p:spPr>
          <a:xfrm>
            <a:off x="304800" y="6492876"/>
            <a:ext cx="1046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004274"/>
                </a:solidFill>
              </a:rPr>
              <a:t>Traffic modeling of 4G network under LTE and WiMAX network platform</a:t>
            </a:r>
          </a:p>
        </p:txBody>
      </p:sp>
      <p:sp>
        <p:nvSpPr>
          <p:cNvPr id="8" name="Slide Number Placeholder 3"/>
          <p:cNvSpPr txBox="1">
            <a:spLocks/>
          </p:cNvSpPr>
          <p:nvPr userDrawn="1"/>
        </p:nvSpPr>
        <p:spPr>
          <a:xfrm>
            <a:off x="10769600" y="6492876"/>
            <a:ext cx="1106843"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DC8AA99-7238-42D3-B68A-A4E1B56FEE73}" type="slidenum">
              <a:rPr lang="en-US" sz="1200" smtClean="0">
                <a:solidFill>
                  <a:srgbClr val="004274"/>
                </a:solidFill>
              </a:rPr>
              <a:pPr/>
              <a:t>‹#›</a:t>
            </a:fld>
            <a:endParaRPr lang="en-US" sz="1200">
              <a:solidFill>
                <a:srgbClr val="004274"/>
              </a:solidFill>
            </a:endParaRPr>
          </a:p>
        </p:txBody>
      </p:sp>
    </p:spTree>
    <p:extLst>
      <p:ext uri="{BB962C8B-B14F-4D97-AF65-F5344CB8AC3E}">
        <p14:creationId xmlns:p14="http://schemas.microsoft.com/office/powerpoint/2010/main" val="3921049327"/>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3EE55C-EFC8-49AB-BB12-5AC9DE5C1596}" type="datetimeFigureOut">
              <a:rPr lang="en-US" smtClean="0"/>
              <a:pPr/>
              <a:t>4/3/2024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1663228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3EE55C-EFC8-49AB-BB12-5AC9DE5C1596}" type="datetimeFigureOut">
              <a:rPr lang="en-US" smtClean="0"/>
              <a:pPr/>
              <a:t>4/3/2024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29043142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10363200" cy="1143000"/>
          </a:xfrm>
          <a:prstGeom prst="rect">
            <a:avLst/>
          </a:prstGeo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Traffic modeling of 4G network under LTE and WiMAX network platform</a:t>
            </a:r>
            <a:endParaRPr lang="en-US" dirty="0"/>
          </a:p>
        </p:txBody>
      </p:sp>
      <p:sp>
        <p:nvSpPr>
          <p:cNvPr id="4" name="Slide Number Placeholder 3"/>
          <p:cNvSpPr>
            <a:spLocks noGrp="1"/>
          </p:cNvSpPr>
          <p:nvPr>
            <p:ph type="sldNum" sz="quarter" idx="11"/>
          </p:nvPr>
        </p:nvSpPr>
        <p:spPr/>
        <p:txBody>
          <a:bodyPr/>
          <a:lstStyle/>
          <a:p>
            <a:fld id="{EDC8AA99-7238-42D3-B68A-A4E1B56FEE73}" type="slidenum">
              <a:rPr lang="en-US" smtClean="0"/>
              <a:pPr/>
              <a:t>‹#›</a:t>
            </a:fld>
            <a:endParaRPr lang="en-US"/>
          </a:p>
        </p:txBody>
      </p:sp>
    </p:spTree>
    <p:extLst>
      <p:ext uri="{BB962C8B-B14F-4D97-AF65-F5344CB8AC3E}">
        <p14:creationId xmlns:p14="http://schemas.microsoft.com/office/powerpoint/2010/main" val="2767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sz="4000">
                <a:latin typeface="Gill Sans MT" panose="020B050202010402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marL="342900" indent="-342900">
              <a:buFont typeface="Wingdings" panose="05000000000000000000" pitchFamily="2" charset="2"/>
              <a:buChar char="ü"/>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03EE55C-EFC8-49AB-BB12-5AC9DE5C1596}" type="datetimeFigureOut">
              <a:rPr lang="en-US" smtClean="0"/>
              <a:pPr/>
              <a:t>4/3/2024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25501254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3EE55C-EFC8-49AB-BB12-5AC9DE5C1596}" type="datetimeFigureOut">
              <a:rPr lang="en-US" smtClean="0"/>
              <a:pPr/>
              <a:t>4/3/2024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589654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03EE55C-EFC8-49AB-BB12-5AC9DE5C1596}" type="datetimeFigureOut">
              <a:rPr lang="en-US" smtClean="0"/>
              <a:pPr/>
              <a:t>4/3/2024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951741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03EE55C-EFC8-49AB-BB12-5AC9DE5C1596}" type="datetimeFigureOut">
              <a:rPr lang="en-US" smtClean="0"/>
              <a:pPr/>
              <a:t>4/3/2024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1719680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703EE55C-EFC8-49AB-BB12-5AC9DE5C1596}" type="datetimeFigureOut">
              <a:rPr lang="en-US" smtClean="0"/>
              <a:pPr/>
              <a:t>4/3/2024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3735229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3EE55C-EFC8-49AB-BB12-5AC9DE5C1596}" type="datetimeFigureOut">
              <a:rPr lang="en-US" smtClean="0"/>
              <a:pPr/>
              <a:t>4/3/2024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3845703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3EE55C-EFC8-49AB-BB12-5AC9DE5C1596}" type="datetimeFigureOut">
              <a:rPr lang="en-US" smtClean="0"/>
              <a:pPr/>
              <a:t>4/3/2024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1523096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3EE55C-EFC8-49AB-BB12-5AC9DE5C1596}" type="datetimeFigureOut">
              <a:rPr lang="en-US" smtClean="0"/>
              <a:pPr/>
              <a:t>4/3/2024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985989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3EE55C-EFC8-49AB-BB12-5AC9DE5C1596}" type="datetimeFigureOut">
              <a:rPr lang="en-US" smtClean="0"/>
              <a:pPr/>
              <a:t>4/3/2024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724D71-41C7-42A6-B50A-BDF41338C8EE}" type="slidenum">
              <a:rPr lang="en-US" smtClean="0"/>
              <a:pPr/>
              <a:t>‹#›</a:t>
            </a:fld>
            <a:endParaRPr lang="en-US"/>
          </a:p>
        </p:txBody>
      </p:sp>
    </p:spTree>
    <p:extLst>
      <p:ext uri="{BB962C8B-B14F-4D97-AF65-F5344CB8AC3E}">
        <p14:creationId xmlns:p14="http://schemas.microsoft.com/office/powerpoint/2010/main" val="51796353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http://upload.wikimedia.org/wikipedia/en/0/0a/JU-logo.png"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v7labs.com/blog/recurrent-neural-networks-guide" TargetMode="External"/><Relationship Id="rId1" Type="http://schemas.openxmlformats.org/officeDocument/2006/relationships/slideLayout" Target="../slideLayouts/slideLayout2.xml"/><Relationship Id="rId4" Type="http://schemas.microsoft.com/office/2007/relationships/hdphoto" Target="../media/hdphoto4.wdp"/></Relationships>
</file>

<file path=ppt/slides/_rels/slide2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sciencedirect.com/topics/engineering/feedforward" TargetMode="External"/><Relationship Id="rId2" Type="http://schemas.openxmlformats.org/officeDocument/2006/relationships/hyperlink" Target="https://www.sciencedirect.com/topics/engineering/radial-basis-function" TargetMode="External"/><Relationship Id="rId1" Type="http://schemas.openxmlformats.org/officeDocument/2006/relationships/slideLayout" Target="../slideLayouts/slideLayout2.xml"/><Relationship Id="rId5" Type="http://schemas.openxmlformats.org/officeDocument/2006/relationships/hyperlink" Target="https://www.sciencedirect.com/topics/engineering/gaussian-function" TargetMode="External"/><Relationship Id="rId4" Type="http://schemas.openxmlformats.org/officeDocument/2006/relationships/hyperlink" Target="https://www.sciencedirect.com/topics/engineering/activation-function" TargetMode="Externa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30.png"/><Relationship Id="rId1" Type="http://schemas.openxmlformats.org/officeDocument/2006/relationships/slideLayout" Target="../slideLayouts/slideLayout2.xml"/><Relationship Id="rId5" Type="http://schemas.microsoft.com/office/2007/relationships/hdphoto" Target="../media/hdphoto11.wdp"/><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microsoft.com/office/2007/relationships/hdphoto" Target="../media/hdphoto25.wdp"/><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en.wikipedia.org/wiki/Stochastic_gradient_descent" TargetMode="External"/><Relationship Id="rId2" Type="http://schemas.openxmlformats.org/officeDocument/2006/relationships/hyperlink" Target="http://neuralnetworksanddeeplearning.com/chap2.html"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ext Box 4"/>
          <p:cNvSpPr txBox="1">
            <a:spLocks noChangeArrowheads="1"/>
          </p:cNvSpPr>
          <p:nvPr/>
        </p:nvSpPr>
        <p:spPr bwMode="auto">
          <a:xfrm>
            <a:off x="2227006" y="3815082"/>
            <a:ext cx="7924800" cy="1477328"/>
          </a:xfrm>
          <a:prstGeom prst="rect">
            <a:avLst/>
          </a:prstGeom>
          <a:noFill/>
          <a:ln w="9525">
            <a:noFill/>
            <a:miter lim="800000"/>
            <a:headEnd/>
            <a:tailEnd/>
          </a:ln>
        </p:spPr>
        <p:txBody>
          <a:bodyPr>
            <a:spAutoFit/>
          </a:bodyPr>
          <a:lstStyle/>
          <a:p>
            <a:pPr algn="ctr"/>
            <a:r>
              <a:rPr lang="en-US" b="1" dirty="0">
                <a:solidFill>
                  <a:schemeClr val="accent2"/>
                </a:solidFill>
                <a:cs typeface="Arial" charset="0"/>
              </a:rPr>
              <a:t>By-</a:t>
            </a:r>
          </a:p>
          <a:p>
            <a:pPr algn="ctr"/>
            <a:r>
              <a:rPr lang="en-US" b="1" dirty="0">
                <a:solidFill>
                  <a:schemeClr val="accent2"/>
                </a:solidFill>
                <a:cs typeface="Arial" charset="0"/>
              </a:rPr>
              <a:t>Dr. Jesmin Akhter</a:t>
            </a:r>
            <a:endParaRPr lang="en-US" dirty="0">
              <a:solidFill>
                <a:schemeClr val="accent2"/>
              </a:solidFill>
              <a:cs typeface="Arial" charset="0"/>
            </a:endParaRPr>
          </a:p>
          <a:p>
            <a:pPr algn="ctr"/>
            <a:r>
              <a:rPr lang="en-US" dirty="0">
                <a:cs typeface="Arial" charset="0"/>
              </a:rPr>
              <a:t>Professor</a:t>
            </a:r>
          </a:p>
          <a:p>
            <a:pPr algn="ctr"/>
            <a:r>
              <a:rPr lang="en-US" dirty="0">
                <a:cs typeface="Arial" charset="0"/>
              </a:rPr>
              <a:t>Institute of Information Technology</a:t>
            </a:r>
          </a:p>
          <a:p>
            <a:pPr algn="ctr"/>
            <a:r>
              <a:rPr lang="en-US" dirty="0">
                <a:cs typeface="Arial" charset="0"/>
              </a:rPr>
              <a:t>Jahangirnagar University </a:t>
            </a:r>
          </a:p>
        </p:txBody>
      </p:sp>
      <p:sp>
        <p:nvSpPr>
          <p:cNvPr id="11268" name="TextBox 3"/>
          <p:cNvSpPr txBox="1">
            <a:spLocks noChangeArrowheads="1"/>
          </p:cNvSpPr>
          <p:nvPr/>
        </p:nvSpPr>
        <p:spPr bwMode="auto">
          <a:xfrm>
            <a:off x="2705100" y="3048000"/>
            <a:ext cx="6781800" cy="646331"/>
          </a:xfrm>
          <a:prstGeom prst="rect">
            <a:avLst/>
          </a:prstGeom>
          <a:noFill/>
          <a:ln w="9525">
            <a:noFill/>
            <a:miter lim="800000"/>
            <a:headEnd/>
            <a:tailEnd/>
          </a:ln>
        </p:spPr>
        <p:txBody>
          <a:bodyPr>
            <a:spAutoFit/>
          </a:bodyPr>
          <a:lstStyle/>
          <a:p>
            <a:pPr algn="ctr"/>
            <a:r>
              <a:rPr lang="en-US" b="1" dirty="0">
                <a:solidFill>
                  <a:srgbClr val="FF0000"/>
                </a:solidFill>
              </a:rPr>
              <a:t>Machine Learning</a:t>
            </a:r>
          </a:p>
          <a:p>
            <a:pPr algn="ctr"/>
            <a:r>
              <a:rPr lang="en-US" b="1" dirty="0" smtClean="0">
                <a:solidFill>
                  <a:srgbClr val="FF0000"/>
                </a:solidFill>
              </a:rPr>
              <a:t>ICT-4261</a:t>
            </a:r>
            <a:endParaRPr lang="en-US" b="1" dirty="0">
              <a:solidFill>
                <a:srgbClr val="FF0000"/>
              </a:solidFill>
            </a:endParaRPr>
          </a:p>
        </p:txBody>
      </p:sp>
      <p:pic>
        <p:nvPicPr>
          <p:cNvPr id="11269" name="il_fi" descr="http://upload.wikimedia.org/wikipedia/en/0/0a/JU-logo.png"/>
          <p:cNvPicPr>
            <a:picLocks noChangeAspect="1" noChangeArrowheads="1"/>
          </p:cNvPicPr>
          <p:nvPr/>
        </p:nvPicPr>
        <p:blipFill>
          <a:blip r:embed="rId2" r:link="rId3"/>
          <a:srcRect/>
          <a:stretch>
            <a:fillRect/>
          </a:stretch>
        </p:blipFill>
        <p:spPr bwMode="auto">
          <a:xfrm>
            <a:off x="5486400" y="1400685"/>
            <a:ext cx="1025156" cy="1206695"/>
          </a:xfrm>
          <a:prstGeom prst="rect">
            <a:avLst/>
          </a:prstGeom>
          <a:noFill/>
          <a:ln w="9525">
            <a:noFill/>
            <a:miter lim="800000"/>
            <a:headEnd/>
            <a:tailEnd/>
          </a:ln>
        </p:spPr>
      </p:pic>
    </p:spTree>
    <p:extLst>
      <p:ext uri="{BB962C8B-B14F-4D97-AF65-F5344CB8AC3E}">
        <p14:creationId xmlns:p14="http://schemas.microsoft.com/office/powerpoint/2010/main" val="24686619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Standard Neural Networks</a:t>
            </a:r>
            <a:endParaRPr lang="en-US" sz="3600" dirty="0"/>
          </a:p>
        </p:txBody>
      </p:sp>
      <p:sp>
        <p:nvSpPr>
          <p:cNvPr id="3" name="Content Placeholder 2"/>
          <p:cNvSpPr>
            <a:spLocks noGrp="1"/>
          </p:cNvSpPr>
          <p:nvPr>
            <p:ph idx="1"/>
          </p:nvPr>
        </p:nvSpPr>
        <p:spPr>
          <a:xfrm>
            <a:off x="609600" y="1219200"/>
            <a:ext cx="10972800" cy="5211762"/>
          </a:xfrm>
        </p:spPr>
        <p:txBody>
          <a:bodyPr>
            <a:normAutofit/>
          </a:bodyPr>
          <a:lstStyle/>
          <a:p>
            <a:pPr algn="just"/>
            <a:r>
              <a:rPr lang="en-US" b="1" dirty="0"/>
              <a:t>The Perceptron</a:t>
            </a:r>
            <a:endParaRPr lang="en-US" dirty="0"/>
          </a:p>
          <a:p>
            <a:pPr algn="just"/>
            <a:r>
              <a:rPr lang="en-US" dirty="0"/>
              <a:t>Perceptron is the simplest Neural Network architecture</a:t>
            </a:r>
            <a:r>
              <a:rPr lang="en-US" dirty="0" smtClean="0"/>
              <a:t>.</a:t>
            </a:r>
            <a:r>
              <a:rPr lang="en-US" dirty="0"/>
              <a:t> it </a:t>
            </a:r>
            <a:r>
              <a:rPr lang="en-US" dirty="0" smtClean="0"/>
              <a:t>acts as </a:t>
            </a:r>
            <a:r>
              <a:rPr lang="en-US" dirty="0"/>
              <a:t>a single-layer neural network with four main parameters, i.e., </a:t>
            </a:r>
            <a:r>
              <a:rPr lang="en-US" b="1" dirty="0"/>
              <a:t>input values, weights and Bias, net sum, and an activation function.</a:t>
            </a:r>
            <a:endParaRPr lang="en-US" dirty="0"/>
          </a:p>
          <a:p>
            <a:pPr algn="just"/>
            <a:r>
              <a:rPr lang="en-US" dirty="0"/>
              <a:t>It is a type of  Neural Network that takes a number of inputs, applies certain mathematical operations on these inputs, and produces an output. It takes a vector of real values inputs, performs a linear combination of each attribute with the corresponding weight assigned to each of them.</a:t>
            </a:r>
          </a:p>
          <a:p>
            <a:pPr algn="just"/>
            <a:r>
              <a:rPr lang="en-US" dirty="0"/>
              <a:t>The weighted input is summed into a single value and passed through an activation function. </a:t>
            </a:r>
          </a:p>
          <a:p>
            <a:pPr algn="just"/>
            <a:r>
              <a:rPr lang="en-US" dirty="0"/>
              <a:t>These perceptron units are combined to form a bigger Artificial Neural Network architecture</a:t>
            </a:r>
            <a:r>
              <a:rPr lang="en-US" dirty="0" smtClean="0"/>
              <a:t>.</a:t>
            </a:r>
          </a:p>
          <a:p>
            <a:pPr algn="just"/>
            <a:endParaRPr lang="en-US" dirty="0"/>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3914550" y="4349893"/>
            <a:ext cx="4362899" cy="2355707"/>
          </a:xfrm>
          <a:prstGeom prst="rect">
            <a:avLst/>
          </a:prstGeom>
        </p:spPr>
      </p:pic>
    </p:spTree>
    <p:extLst>
      <p:ext uri="{BB962C8B-B14F-4D97-AF65-F5344CB8AC3E}">
        <p14:creationId xmlns:p14="http://schemas.microsoft.com/office/powerpoint/2010/main" val="15783347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Perceptron</a:t>
            </a:r>
            <a:endParaRPr lang="en-US" dirty="0"/>
          </a:p>
        </p:txBody>
      </p:sp>
      <p:sp>
        <p:nvSpPr>
          <p:cNvPr id="3" name="Content Placeholder 2"/>
          <p:cNvSpPr>
            <a:spLocks noGrp="1"/>
          </p:cNvSpPr>
          <p:nvPr>
            <p:ph idx="1"/>
          </p:nvPr>
        </p:nvSpPr>
        <p:spPr/>
        <p:txBody>
          <a:bodyPr>
            <a:normAutofit fontScale="85000" lnSpcReduction="20000"/>
          </a:bodyPr>
          <a:lstStyle/>
          <a:p>
            <a:r>
              <a:rPr lang="en-US" b="1" dirty="0" smtClean="0"/>
              <a:t>Input values:</a:t>
            </a:r>
          </a:p>
          <a:p>
            <a:pPr lvl="1"/>
            <a:r>
              <a:rPr lang="en-US" dirty="0" smtClean="0"/>
              <a:t>This </a:t>
            </a:r>
            <a:r>
              <a:rPr lang="en-US" dirty="0"/>
              <a:t>is the primary component of Perceptron which accepts the initial data into the system for further processing. Each input node contains a real numerical value.</a:t>
            </a:r>
          </a:p>
          <a:p>
            <a:r>
              <a:rPr lang="en-US" b="1" dirty="0"/>
              <a:t>Wight and Bias:</a:t>
            </a:r>
            <a:endParaRPr lang="en-US" dirty="0"/>
          </a:p>
          <a:p>
            <a:pPr lvl="1"/>
            <a:r>
              <a:rPr lang="en-US" dirty="0"/>
              <a:t>Weight parameter represents the strength of the connection between units. This is another most important parameter of Perceptron components. Weight is directly proportional to the strength of the associated input neuron in deciding the output. Further, Bias can be considered as the line of intercept in a linear equation.</a:t>
            </a:r>
          </a:p>
          <a:p>
            <a:r>
              <a:rPr lang="en-US" b="1" dirty="0"/>
              <a:t>Activation Function:</a:t>
            </a:r>
            <a:endParaRPr lang="en-US" dirty="0"/>
          </a:p>
          <a:p>
            <a:pPr lvl="1"/>
            <a:r>
              <a:rPr lang="en-US" dirty="0"/>
              <a:t>These are the final and important components that help to determine whether the neuron will fire or not. Activation Function can be considered primarily as a step function</a:t>
            </a:r>
            <a:r>
              <a:rPr lang="en-US" dirty="0" smtClean="0"/>
              <a:t>.</a:t>
            </a:r>
          </a:p>
          <a:p>
            <a:pPr lvl="1"/>
            <a:endParaRPr lang="en-US" dirty="0"/>
          </a:p>
          <a:p>
            <a:pPr lvl="1"/>
            <a:r>
              <a:rPr lang="en-US" dirty="0"/>
              <a:t>Types of Activation functions</a:t>
            </a:r>
            <a:r>
              <a:rPr lang="en-US" dirty="0" smtClean="0"/>
              <a:t>:</a:t>
            </a:r>
          </a:p>
          <a:p>
            <a:pPr lvl="1"/>
            <a:r>
              <a:rPr lang="en-US" dirty="0" smtClean="0"/>
              <a:t>Sign </a:t>
            </a:r>
            <a:r>
              <a:rPr lang="en-US" dirty="0"/>
              <a:t>function</a:t>
            </a:r>
          </a:p>
          <a:p>
            <a:pPr lvl="1"/>
            <a:r>
              <a:rPr lang="en-US" dirty="0"/>
              <a:t>Step function, and</a:t>
            </a:r>
          </a:p>
          <a:p>
            <a:pPr lvl="1"/>
            <a:r>
              <a:rPr lang="en-US" dirty="0"/>
              <a:t>Sigmoid </a:t>
            </a:r>
            <a:r>
              <a:rPr lang="en-US" dirty="0" smtClean="0"/>
              <a:t>function</a:t>
            </a:r>
          </a:p>
          <a:p>
            <a:pPr lvl="1"/>
            <a:r>
              <a:rPr lang="en-US" dirty="0"/>
              <a:t>The data scientist uses the activation function to take a subjective decision based on various problem statements and forms the desired outputs. Activation function may differ (e.g., Sign, Step, and Sigmoid) in perceptron models by checking whether the learning process is slow or has vanishing or exploding gradients.</a:t>
            </a:r>
          </a:p>
          <a:p>
            <a:pPr marL="0" indent="0">
              <a:buNone/>
            </a:pPr>
            <a:endParaRPr lang="en-US" dirty="0"/>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400800" y="3947919"/>
            <a:ext cx="3452504" cy="1309881"/>
          </a:xfrm>
          <a:prstGeom prst="rect">
            <a:avLst/>
          </a:prstGeom>
        </p:spPr>
      </p:pic>
    </p:spTree>
    <p:extLst>
      <p:ext uri="{BB962C8B-B14F-4D97-AF65-F5344CB8AC3E}">
        <p14:creationId xmlns:p14="http://schemas.microsoft.com/office/powerpoint/2010/main" val="39887593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does Perceptron work?</a:t>
            </a:r>
            <a:br>
              <a:rPr lang="en-US" b="1" dirty="0"/>
            </a:br>
            <a:endParaRPr lang="en-US" b="1" dirty="0"/>
          </a:p>
        </p:txBody>
      </p:sp>
      <p:sp>
        <p:nvSpPr>
          <p:cNvPr id="3" name="Content Placeholder 2"/>
          <p:cNvSpPr>
            <a:spLocks noGrp="1"/>
          </p:cNvSpPr>
          <p:nvPr>
            <p:ph idx="1"/>
          </p:nvPr>
        </p:nvSpPr>
        <p:spPr/>
        <p:txBody>
          <a:bodyPr/>
          <a:lstStyle/>
          <a:p>
            <a:r>
              <a:rPr lang="en-US" dirty="0" smtClean="0"/>
              <a:t>In </a:t>
            </a:r>
            <a:r>
              <a:rPr lang="en-US" dirty="0"/>
              <a:t>Machine Learning, Perceptron is considered as a single-layer neural network that consists of four main parameters named input values (Input nodes), weights and Bias, net sum, and an activation function. The perceptron model begins with the multiplication of all input values and their weights, then adds these values together to create the weighted sum. Then this weighted sum is applied to the activation function 'f' to obtain the desired output. This activation function is also known as the </a:t>
            </a:r>
            <a:r>
              <a:rPr lang="en-US" b="1" dirty="0"/>
              <a:t>step function</a:t>
            </a:r>
            <a:r>
              <a:rPr lang="en-US" dirty="0"/>
              <a:t> and is represented by </a:t>
            </a:r>
            <a:r>
              <a:rPr lang="en-US" b="1" dirty="0"/>
              <a:t>'f'</a:t>
            </a:r>
            <a:r>
              <a:rPr lang="en-US" dirty="0"/>
              <a:t>.</a:t>
            </a:r>
          </a:p>
        </p:txBody>
      </p:sp>
      <p:pic>
        <p:nvPicPr>
          <p:cNvPr id="4" name="Picture 3"/>
          <p:cNvPicPr>
            <a:picLocks noChangeAspect="1"/>
          </p:cNvPicPr>
          <p:nvPr/>
        </p:nvPicPr>
        <p:blipFill>
          <a:blip r:embed="rId2"/>
          <a:stretch>
            <a:fillRect/>
          </a:stretch>
        </p:blipFill>
        <p:spPr>
          <a:xfrm>
            <a:off x="3581400" y="3619239"/>
            <a:ext cx="6171835" cy="3162561"/>
          </a:xfrm>
          <a:prstGeom prst="rect">
            <a:avLst/>
          </a:prstGeom>
        </p:spPr>
      </p:pic>
    </p:spTree>
    <p:extLst>
      <p:ext uri="{BB962C8B-B14F-4D97-AF65-F5344CB8AC3E}">
        <p14:creationId xmlns:p14="http://schemas.microsoft.com/office/powerpoint/2010/main" val="33657885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does Perceptron work?</a:t>
            </a:r>
            <a:br>
              <a:rPr lang="en-US" b="1" dirty="0"/>
            </a:br>
            <a:endParaRPr lang="en-US" dirty="0"/>
          </a:p>
        </p:txBody>
      </p:sp>
      <p:sp>
        <p:nvSpPr>
          <p:cNvPr id="3" name="Content Placeholder 2"/>
          <p:cNvSpPr>
            <a:spLocks noGrp="1"/>
          </p:cNvSpPr>
          <p:nvPr>
            <p:ph idx="1"/>
          </p:nvPr>
        </p:nvSpPr>
        <p:spPr/>
        <p:txBody>
          <a:bodyPr>
            <a:normAutofit fontScale="92500" lnSpcReduction="20000"/>
          </a:bodyPr>
          <a:lstStyle/>
          <a:p>
            <a:r>
              <a:rPr lang="en-US" dirty="0"/>
              <a:t>This step function or Activation function plays a vital role in ensuring that output is mapped between required values (0,1) or (-1,1). It is important to note that the weight of input is indicative of the strength of a node. Similarly, an input's bias value gives the ability to shift the activation function curve up or down.</a:t>
            </a:r>
          </a:p>
          <a:p>
            <a:r>
              <a:rPr lang="en-US" dirty="0"/>
              <a:t>Perceptron model works in two important steps as follows:</a:t>
            </a:r>
          </a:p>
          <a:p>
            <a:pPr marL="0" indent="0">
              <a:buNone/>
            </a:pPr>
            <a:r>
              <a:rPr lang="en-US" b="1" dirty="0"/>
              <a:t>Step-1</a:t>
            </a:r>
            <a:endParaRPr lang="en-US" dirty="0"/>
          </a:p>
          <a:p>
            <a:r>
              <a:rPr lang="en-US" dirty="0"/>
              <a:t>In the first step first, multiply all input values with corresponding weight values and then add them to determine the weighted sum. Mathematically, we can calculate the weighted sum as follows:</a:t>
            </a:r>
          </a:p>
          <a:p>
            <a:r>
              <a:rPr lang="en-US" dirty="0"/>
              <a:t>∑</a:t>
            </a:r>
            <a:r>
              <a:rPr lang="en-US" dirty="0" err="1"/>
              <a:t>wi</a:t>
            </a:r>
            <a:r>
              <a:rPr lang="en-US" dirty="0"/>
              <a:t>*xi = x1*w1 + x2*w2 +…</a:t>
            </a:r>
            <a:r>
              <a:rPr lang="en-US" dirty="0" err="1" smtClean="0"/>
              <a:t>wn</a:t>
            </a:r>
            <a:r>
              <a:rPr lang="en-US" dirty="0" smtClean="0"/>
              <a:t>*</a:t>
            </a:r>
            <a:r>
              <a:rPr lang="en-US" dirty="0" err="1" smtClean="0"/>
              <a:t>xn</a:t>
            </a:r>
            <a:endParaRPr lang="en-US" dirty="0" smtClean="0"/>
          </a:p>
          <a:p>
            <a:r>
              <a:rPr lang="en-US" dirty="0"/>
              <a:t>Add a special term called </a:t>
            </a:r>
            <a:r>
              <a:rPr lang="en-US" b="1" dirty="0"/>
              <a:t>bias 'b'</a:t>
            </a:r>
            <a:r>
              <a:rPr lang="en-US" dirty="0"/>
              <a:t> to this weighted sum to improve the model's performance.</a:t>
            </a:r>
          </a:p>
          <a:p>
            <a:r>
              <a:rPr lang="en-US" b="1" dirty="0"/>
              <a:t>∑</a:t>
            </a:r>
            <a:r>
              <a:rPr lang="en-US" b="1" dirty="0" err="1"/>
              <a:t>wi</a:t>
            </a:r>
            <a:r>
              <a:rPr lang="en-US" b="1" dirty="0"/>
              <a:t>*xi + </a:t>
            </a:r>
            <a:r>
              <a:rPr lang="en-US" b="1" dirty="0" smtClean="0"/>
              <a:t>b</a:t>
            </a:r>
          </a:p>
          <a:p>
            <a:endParaRPr lang="en-US" dirty="0"/>
          </a:p>
          <a:p>
            <a:pPr marL="0" indent="0">
              <a:buNone/>
            </a:pPr>
            <a:r>
              <a:rPr lang="en-US" b="1" dirty="0"/>
              <a:t>Step-2</a:t>
            </a:r>
            <a:endParaRPr lang="en-US" dirty="0"/>
          </a:p>
          <a:p>
            <a:r>
              <a:rPr lang="en-US" dirty="0"/>
              <a:t>In the second step, an activation function is applied with the above-mentioned weighted sum, which gives us output either in binary form or a continuous value as follows:</a:t>
            </a:r>
          </a:p>
          <a:p>
            <a:r>
              <a:rPr lang="en-US" b="1" dirty="0"/>
              <a:t>Y = f(∑</a:t>
            </a:r>
            <a:r>
              <a:rPr lang="en-US" b="1" dirty="0" err="1"/>
              <a:t>wi</a:t>
            </a:r>
            <a:r>
              <a:rPr lang="en-US" b="1" dirty="0"/>
              <a:t>*xi + b</a:t>
            </a:r>
            <a:r>
              <a:rPr lang="en-US" b="1" dirty="0" smtClean="0"/>
              <a:t>)</a:t>
            </a:r>
            <a:endParaRPr lang="en-US" dirty="0"/>
          </a:p>
        </p:txBody>
      </p:sp>
    </p:spTree>
    <p:extLst>
      <p:ext uri="{BB962C8B-B14F-4D97-AF65-F5344CB8AC3E}">
        <p14:creationId xmlns:p14="http://schemas.microsoft.com/office/powerpoint/2010/main" val="21126795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Perceptron</a:t>
            </a:r>
            <a:endParaRPr lang="en-US" dirty="0"/>
          </a:p>
        </p:txBody>
      </p:sp>
      <p:sp>
        <p:nvSpPr>
          <p:cNvPr id="3" name="Content Placeholder 2"/>
          <p:cNvSpPr>
            <a:spLocks noGrp="1"/>
          </p:cNvSpPr>
          <p:nvPr>
            <p:ph idx="1"/>
          </p:nvPr>
        </p:nvSpPr>
        <p:spPr/>
        <p:txBody>
          <a:bodyPr>
            <a:normAutofit fontScale="92500" lnSpcReduction="20000"/>
          </a:bodyPr>
          <a:lstStyle/>
          <a:p>
            <a:r>
              <a:rPr lang="en-US" dirty="0"/>
              <a:t>Based on the layers, Perceptron models are divided into two types. These are as follows:</a:t>
            </a:r>
          </a:p>
          <a:p>
            <a:pPr lvl="1"/>
            <a:r>
              <a:rPr lang="en-US" dirty="0"/>
              <a:t>Single-layer Perceptron Model</a:t>
            </a:r>
          </a:p>
          <a:p>
            <a:pPr lvl="1"/>
            <a:r>
              <a:rPr lang="en-US" dirty="0"/>
              <a:t>Multi-layer Perceptron model</a:t>
            </a:r>
          </a:p>
          <a:p>
            <a:pPr lvl="1"/>
            <a:r>
              <a:rPr lang="en-US" b="1" dirty="0"/>
              <a:t>Single Layer Perceptron Model</a:t>
            </a:r>
            <a:r>
              <a:rPr lang="en-US" dirty="0"/>
              <a:t>:</a:t>
            </a:r>
          </a:p>
          <a:p>
            <a:pPr lvl="2"/>
            <a:r>
              <a:rPr lang="en-US" dirty="0"/>
              <a:t>This is one of the easiest Artificial neural networks (ANN) types. A single-layered perceptron model consists feed-forward network and also includes a threshold transfer function inside the model. The main objective of the single-layer perceptron model is to analyze the linearly separable objects with binary outcomes.</a:t>
            </a:r>
          </a:p>
          <a:p>
            <a:pPr lvl="2"/>
            <a:r>
              <a:rPr lang="en-US" dirty="0"/>
              <a:t>In a single layer perceptron model, its algorithms do not contain recorded data, so it begins with inconstantly allocated input for weight parameters. Further, it sums up all inputs (weight). After adding all inputs, if the total sum of all inputs is more than a pre-determined value, the model gets activated and shows the output value as +1.</a:t>
            </a:r>
          </a:p>
          <a:p>
            <a:pPr lvl="2"/>
            <a:r>
              <a:rPr lang="en-US" dirty="0"/>
              <a:t>If the outcome is same as pre-determined or threshold value, then the performance of this model is stated as satisfied, and weight demand does not change. However, this model consists of a few discrepancies triggered when multiple weight inputs values are fed into the model. Hence, to find desired output and minimize errors, some changes should be necessary for the weights input.</a:t>
            </a:r>
          </a:p>
          <a:p>
            <a:pPr lvl="2"/>
            <a:r>
              <a:rPr lang="en-US" i="1" dirty="0"/>
              <a:t>"Single-layer perceptron can learn only linearly separable patterns</a:t>
            </a:r>
            <a:r>
              <a:rPr lang="en-US" i="1" dirty="0" smtClean="0"/>
              <a:t>."</a:t>
            </a:r>
            <a:endParaRPr lang="en-US" dirty="0"/>
          </a:p>
        </p:txBody>
      </p:sp>
    </p:spTree>
    <p:extLst>
      <p:ext uri="{BB962C8B-B14F-4D97-AF65-F5344CB8AC3E}">
        <p14:creationId xmlns:p14="http://schemas.microsoft.com/office/powerpoint/2010/main" val="20246405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Perceptron</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b="1" dirty="0" smtClean="0"/>
              <a:t>Multi-Layered </a:t>
            </a:r>
            <a:r>
              <a:rPr lang="en-US" b="1" dirty="0"/>
              <a:t>Perceptron Model:</a:t>
            </a:r>
          </a:p>
          <a:p>
            <a:r>
              <a:rPr lang="en-US" dirty="0"/>
              <a:t>Like a single-layer perceptron model, a multi-layer perceptron model also has the same model structure but has a greater number of hidden layers.</a:t>
            </a:r>
          </a:p>
          <a:p>
            <a:r>
              <a:rPr lang="en-US" dirty="0"/>
              <a:t>The multi-layer perceptron model is also known as the </a:t>
            </a:r>
            <a:r>
              <a:rPr lang="en-US" dirty="0" err="1"/>
              <a:t>Backpropagation</a:t>
            </a:r>
            <a:r>
              <a:rPr lang="en-US" dirty="0"/>
              <a:t> algorithm, which executes in two stages as follows:</a:t>
            </a:r>
          </a:p>
          <a:p>
            <a:r>
              <a:rPr lang="en-US" b="1" dirty="0"/>
              <a:t>Forward Stage:</a:t>
            </a:r>
            <a:r>
              <a:rPr lang="en-US" dirty="0"/>
              <a:t> Activation functions start from the input layer in the forward stage and terminate on the output layer.</a:t>
            </a:r>
          </a:p>
          <a:p>
            <a:r>
              <a:rPr lang="en-US" b="1" dirty="0"/>
              <a:t>Backward Stage:</a:t>
            </a:r>
            <a:r>
              <a:rPr lang="en-US" dirty="0"/>
              <a:t> In the backward stage, weight and bias values are modified as per the model's requirement. In this stage, the error between actual output and demanded originated backward on the output layer and ended on the input layer.</a:t>
            </a:r>
          </a:p>
          <a:p>
            <a:r>
              <a:rPr lang="en-US" dirty="0"/>
              <a:t>Hence, a multi-layered perceptron model has considered as multiple artificial neural networks having various layers in which activation function does not remain linear, similar to a single layer perceptron model. Instead of linear, activation function can be executed as sigmoid, </a:t>
            </a:r>
            <a:r>
              <a:rPr lang="en-US" dirty="0" err="1"/>
              <a:t>TanH</a:t>
            </a:r>
            <a:r>
              <a:rPr lang="en-US" dirty="0"/>
              <a:t>, </a:t>
            </a:r>
            <a:r>
              <a:rPr lang="en-US" dirty="0" err="1"/>
              <a:t>ReLU</a:t>
            </a:r>
            <a:r>
              <a:rPr lang="en-US" dirty="0"/>
              <a:t>, etc., for deployment.</a:t>
            </a:r>
          </a:p>
          <a:p>
            <a:r>
              <a:rPr lang="en-US" dirty="0"/>
              <a:t>A multi-layer perceptron model has greater processing power and can process linear and non-linear patterns. Further, it can also implement logic gates such as AND, OR, XOR, NAND, NOT, XNOR, NOR.</a:t>
            </a:r>
          </a:p>
        </p:txBody>
      </p:sp>
    </p:spTree>
    <p:extLst>
      <p:ext uri="{BB962C8B-B14F-4D97-AF65-F5344CB8AC3E}">
        <p14:creationId xmlns:p14="http://schemas.microsoft.com/office/powerpoint/2010/main" val="38854862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a:t>Advantages of Multi-Layer Perceptron:</a:t>
            </a:r>
            <a:endParaRPr lang="en-US" dirty="0"/>
          </a:p>
          <a:p>
            <a:r>
              <a:rPr lang="en-US" dirty="0"/>
              <a:t>A multi-layered perceptron model can be used to solve complex non-linear problems.</a:t>
            </a:r>
          </a:p>
          <a:p>
            <a:r>
              <a:rPr lang="en-US" dirty="0"/>
              <a:t>It works well with both small and large input data.</a:t>
            </a:r>
          </a:p>
          <a:p>
            <a:r>
              <a:rPr lang="en-US" dirty="0"/>
              <a:t>It helps us to obtain quick predictions after the training.</a:t>
            </a:r>
          </a:p>
          <a:p>
            <a:r>
              <a:rPr lang="en-US" dirty="0"/>
              <a:t>It helps to obtain the same accuracy ratio with large as well as small data.</a:t>
            </a:r>
          </a:p>
          <a:p>
            <a:r>
              <a:rPr lang="en-US" b="1" dirty="0"/>
              <a:t>Disadvantages of Multi-Layer Perceptron:</a:t>
            </a:r>
            <a:endParaRPr lang="en-US" dirty="0"/>
          </a:p>
          <a:p>
            <a:r>
              <a:rPr lang="en-US" dirty="0"/>
              <a:t>In Multi-layer perceptron, computations are difficult and time-consuming.</a:t>
            </a:r>
          </a:p>
          <a:p>
            <a:r>
              <a:rPr lang="en-US" dirty="0"/>
              <a:t>In multi-layer Perceptron, it is difficult to predict how much the dependent variable affects each independent variable.</a:t>
            </a:r>
          </a:p>
          <a:p>
            <a:r>
              <a:rPr lang="en-US" dirty="0"/>
              <a:t>The model functioning depends on the quality of the training.</a:t>
            </a:r>
          </a:p>
        </p:txBody>
      </p:sp>
    </p:spTree>
    <p:extLst>
      <p:ext uri="{BB962C8B-B14F-4D97-AF65-F5344CB8AC3E}">
        <p14:creationId xmlns:p14="http://schemas.microsoft.com/office/powerpoint/2010/main" val="2088104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Standard Neural Networks</a:t>
            </a:r>
            <a:endParaRPr lang="en-US" sz="3600" dirty="0"/>
          </a:p>
        </p:txBody>
      </p:sp>
      <p:sp>
        <p:nvSpPr>
          <p:cNvPr id="3" name="Content Placeholder 2"/>
          <p:cNvSpPr>
            <a:spLocks noGrp="1"/>
          </p:cNvSpPr>
          <p:nvPr>
            <p:ph idx="1"/>
          </p:nvPr>
        </p:nvSpPr>
        <p:spPr>
          <a:xfrm>
            <a:off x="609600" y="1417638"/>
            <a:ext cx="10972800" cy="5211762"/>
          </a:xfrm>
        </p:spPr>
        <p:txBody>
          <a:bodyPr>
            <a:normAutofit/>
          </a:bodyPr>
          <a:lstStyle/>
          <a:p>
            <a:pPr algn="just"/>
            <a:r>
              <a:rPr lang="en-US" b="1" dirty="0" smtClean="0"/>
              <a:t>Feed-Forward </a:t>
            </a:r>
            <a:r>
              <a:rPr lang="en-US" b="1" dirty="0"/>
              <a:t>Networks</a:t>
            </a:r>
            <a:endParaRPr lang="en-US" dirty="0"/>
          </a:p>
          <a:p>
            <a:pPr lvl="1" algn="just"/>
            <a:r>
              <a:rPr lang="en-US" dirty="0"/>
              <a:t>Perceptron represents how a single neuron </a:t>
            </a:r>
            <a:r>
              <a:rPr lang="en-US" dirty="0" smtClean="0"/>
              <a:t>works. But—What </a:t>
            </a:r>
            <a:r>
              <a:rPr lang="en-US" dirty="0"/>
              <a:t>about a series of </a:t>
            </a:r>
            <a:r>
              <a:rPr lang="en-US" dirty="0" err="1"/>
              <a:t>perceptrons</a:t>
            </a:r>
            <a:r>
              <a:rPr lang="en-US" dirty="0"/>
              <a:t> stacked in a row and piled in different layers? How does the model learn then?</a:t>
            </a:r>
          </a:p>
          <a:p>
            <a:pPr lvl="1" algn="just"/>
            <a:r>
              <a:rPr lang="en-US" dirty="0"/>
              <a:t>It is a multi-layer Neural Network, and, as the name suggests, the information is passed in the forward direction—from left to right.</a:t>
            </a:r>
          </a:p>
          <a:p>
            <a:pPr lvl="1" algn="just"/>
            <a:r>
              <a:rPr lang="en-US" dirty="0"/>
              <a:t>In the forward pass, the information comes inside the model through the input layer, passes through the series of hidden layers, and finally goes to the output layer. This Neural Networks architecture is forward in nature—the information does not loop with two hidden layers.</a:t>
            </a:r>
          </a:p>
          <a:p>
            <a:pPr lvl="1" algn="just"/>
            <a:r>
              <a:rPr lang="en-US" dirty="0"/>
              <a:t>The later layers give no feedback to the previous layers. The basic learning process of Feed-Forward Networks remain the same as the perceptron. It uses nonlinear activation functions.</a:t>
            </a:r>
            <a:endParaRPr lang="en-US" dirty="0" smtClean="0"/>
          </a:p>
          <a:p>
            <a:pPr lvl="1" algn="just"/>
            <a:endParaRPr lang="en-US" dirty="0"/>
          </a:p>
        </p:txBody>
      </p:sp>
    </p:spTree>
    <p:extLst>
      <p:ext uri="{BB962C8B-B14F-4D97-AF65-F5344CB8AC3E}">
        <p14:creationId xmlns:p14="http://schemas.microsoft.com/office/powerpoint/2010/main" val="2473503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Standard Neural Networks</a:t>
            </a:r>
            <a:endParaRPr lang="en-US" sz="3600" dirty="0"/>
          </a:p>
        </p:txBody>
      </p:sp>
      <p:sp>
        <p:nvSpPr>
          <p:cNvPr id="3" name="Content Placeholder 2"/>
          <p:cNvSpPr>
            <a:spLocks noGrp="1"/>
          </p:cNvSpPr>
          <p:nvPr>
            <p:ph idx="1"/>
          </p:nvPr>
        </p:nvSpPr>
        <p:spPr/>
        <p:txBody>
          <a:bodyPr>
            <a:normAutofit fontScale="92500" lnSpcReduction="20000"/>
          </a:bodyPr>
          <a:lstStyle/>
          <a:p>
            <a:r>
              <a:rPr lang="en-US" b="1" dirty="0"/>
              <a:t>Residual Networks (</a:t>
            </a:r>
            <a:r>
              <a:rPr lang="en-US" b="1" dirty="0" err="1"/>
              <a:t>ResNet</a:t>
            </a:r>
            <a:r>
              <a:rPr lang="en-US" b="1" dirty="0"/>
              <a:t>)</a:t>
            </a:r>
            <a:endParaRPr lang="en-US" dirty="0"/>
          </a:p>
          <a:p>
            <a:pPr lvl="1"/>
            <a:r>
              <a:rPr lang="en-US" dirty="0"/>
              <a:t>Now that you know more about the Feed-Forward Networks, one question might have popped up in your head—how to decide on the number of layers in our neural network architecture?</a:t>
            </a:r>
          </a:p>
          <a:p>
            <a:pPr lvl="1"/>
            <a:r>
              <a:rPr lang="en-US" dirty="0"/>
              <a:t>A naive answer would be: </a:t>
            </a:r>
            <a:r>
              <a:rPr lang="en-US" i="1" dirty="0"/>
              <a:t>The greater the number of hidden layers, the better is the learning process.</a:t>
            </a:r>
            <a:endParaRPr lang="en-US" dirty="0"/>
          </a:p>
          <a:p>
            <a:pPr lvl="1"/>
            <a:r>
              <a:rPr lang="en-US" dirty="0"/>
              <a:t>More layers enrich the levels of </a:t>
            </a:r>
            <a:r>
              <a:rPr lang="en-US" dirty="0" err="1"/>
              <a:t>features.But</a:t>
            </a:r>
            <a:r>
              <a:rPr lang="en-US" dirty="0"/>
              <a:t>—</a:t>
            </a:r>
          </a:p>
          <a:p>
            <a:pPr lvl="1"/>
            <a:r>
              <a:rPr lang="en-US" dirty="0"/>
              <a:t>Is that so?</a:t>
            </a:r>
          </a:p>
          <a:p>
            <a:pPr lvl="1"/>
            <a:r>
              <a:rPr lang="en-US" dirty="0"/>
              <a:t>Very deep Neural Networks are extremely difficult to train due to vanishing and exploding gradient problems.</a:t>
            </a:r>
          </a:p>
          <a:p>
            <a:pPr lvl="1"/>
            <a:r>
              <a:rPr lang="en-US" dirty="0" err="1"/>
              <a:t>ResNets</a:t>
            </a:r>
            <a:r>
              <a:rPr lang="en-US" dirty="0"/>
              <a:t> provide an alternate pathway for data to flow to make the training process much faster and easier.</a:t>
            </a:r>
          </a:p>
          <a:p>
            <a:pPr lvl="1"/>
            <a:r>
              <a:rPr lang="en-US" dirty="0"/>
              <a:t>This is different from the feed-forward approach of earlier Neural Networks architectures. </a:t>
            </a:r>
          </a:p>
          <a:p>
            <a:pPr lvl="1"/>
            <a:r>
              <a:rPr lang="en-US" dirty="0"/>
              <a:t>The core idea behind </a:t>
            </a:r>
            <a:r>
              <a:rPr lang="en-US" dirty="0" err="1"/>
              <a:t>ResNet</a:t>
            </a:r>
            <a:r>
              <a:rPr lang="en-US" dirty="0"/>
              <a:t> is that a deeper network can be made from a shallow network by copying weight from the shallow counterparts using identity mapping.</a:t>
            </a:r>
          </a:p>
          <a:p>
            <a:pPr lvl="1"/>
            <a:r>
              <a:rPr lang="en-US" dirty="0"/>
              <a:t>The data from previous layers is fast-forwarded and copied much forward in the Neural Networks. This is what we call </a:t>
            </a:r>
            <a:r>
              <a:rPr lang="en-US" i="1" dirty="0"/>
              <a:t>skip connections </a:t>
            </a:r>
            <a:r>
              <a:rPr lang="en-US" dirty="0"/>
              <a:t>first introduced in Residual Networks to resolve vanishing gradients.</a:t>
            </a:r>
          </a:p>
        </p:txBody>
      </p:sp>
    </p:spTree>
    <p:extLst>
      <p:ext uri="{BB962C8B-B14F-4D97-AF65-F5344CB8AC3E}">
        <p14:creationId xmlns:p14="http://schemas.microsoft.com/office/powerpoint/2010/main" val="2446872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Standard Neural Networks</a:t>
            </a:r>
            <a:endParaRPr lang="en-US" sz="3600" dirty="0"/>
          </a:p>
        </p:txBody>
      </p:sp>
      <p:sp>
        <p:nvSpPr>
          <p:cNvPr id="3" name="Content Placeholder 2"/>
          <p:cNvSpPr>
            <a:spLocks noGrp="1"/>
          </p:cNvSpPr>
          <p:nvPr>
            <p:ph idx="1"/>
          </p:nvPr>
        </p:nvSpPr>
        <p:spPr>
          <a:xfrm>
            <a:off x="762000" y="1524000"/>
            <a:ext cx="10820400" cy="4038600"/>
          </a:xfrm>
        </p:spPr>
        <p:txBody>
          <a:bodyPr>
            <a:normAutofit/>
          </a:bodyPr>
          <a:lstStyle/>
          <a:p>
            <a:r>
              <a:rPr lang="en-US" sz="1900" b="1" dirty="0"/>
              <a:t>Recurrent </a:t>
            </a:r>
            <a:r>
              <a:rPr lang="en-US" sz="1900" b="1" dirty="0" smtClean="0"/>
              <a:t>Neural</a:t>
            </a:r>
            <a:r>
              <a:rPr lang="en-US" sz="1900" dirty="0" smtClean="0"/>
              <a:t>. </a:t>
            </a:r>
            <a:endParaRPr lang="en-US" sz="1900" dirty="0" smtClean="0"/>
          </a:p>
          <a:p>
            <a:pPr lvl="1"/>
            <a:r>
              <a:rPr lang="en-US" sz="1900" dirty="0" smtClean="0"/>
              <a:t>Also</a:t>
            </a:r>
            <a:r>
              <a:rPr lang="en-US" sz="1900" dirty="0"/>
              <a:t>, the decisions made by the model were based on the current input with no memory of the past. </a:t>
            </a:r>
          </a:p>
          <a:p>
            <a:pPr lvl="1"/>
            <a:r>
              <a:rPr lang="en-US" sz="1900" dirty="0"/>
              <a:t>Recurrent Neural Networks work very well with sequences of data as input. Its functionality can be seen in solving NLP problems like sentiment analysis, spam filters, time series problems like sales forecasting, stock market prediction, etc</a:t>
            </a:r>
            <a:r>
              <a:rPr lang="en-US" sz="1900" dirty="0" smtClean="0"/>
              <a:t>.</a:t>
            </a:r>
            <a:endParaRPr lang="en-US" sz="1900" dirty="0"/>
          </a:p>
        </p:txBody>
      </p:sp>
    </p:spTree>
    <p:extLst>
      <p:ext uri="{BB962C8B-B14F-4D97-AF65-F5344CB8AC3E}">
        <p14:creationId xmlns:p14="http://schemas.microsoft.com/office/powerpoint/2010/main" val="24713213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1143000"/>
          </a:xfrm>
        </p:spPr>
        <p:txBody>
          <a:bodyPr/>
          <a:lstStyle/>
          <a:p>
            <a:pPr algn="l"/>
            <a:r>
              <a:rPr lang="en-US" dirty="0" smtClean="0">
                <a:latin typeface="Gill Sans MT" panose="020B0502020104020203" pitchFamily="34" charset="0"/>
              </a:rPr>
              <a:t>Contents</a:t>
            </a:r>
            <a:endParaRPr lang="en-US" dirty="0">
              <a:latin typeface="Gill Sans MT" panose="020B0502020104020203" pitchFamily="34" charset="0"/>
            </a:endParaRPr>
          </a:p>
        </p:txBody>
      </p:sp>
      <p:sp>
        <p:nvSpPr>
          <p:cNvPr id="3" name="Content Placeholder 2"/>
          <p:cNvSpPr>
            <a:spLocks noGrp="1"/>
          </p:cNvSpPr>
          <p:nvPr>
            <p:ph idx="1"/>
          </p:nvPr>
        </p:nvSpPr>
        <p:spPr>
          <a:xfrm>
            <a:off x="609600" y="1066800"/>
            <a:ext cx="10972800" cy="5791200"/>
          </a:xfrm>
        </p:spPr>
        <p:txBody>
          <a:bodyPr>
            <a:noAutofit/>
          </a:bodyPr>
          <a:lstStyle/>
          <a:p>
            <a:pPr marL="0" indent="0">
              <a:buNone/>
            </a:pPr>
            <a:r>
              <a:rPr lang="en-US" sz="1700" b="1" dirty="0"/>
              <a:t>The course will mainly cover the following topics:</a:t>
            </a:r>
          </a:p>
          <a:p>
            <a:pPr>
              <a:buFont typeface="Wingdings" panose="05000000000000000000" pitchFamily="2" charset="2"/>
              <a:buChar char="ü"/>
            </a:pPr>
            <a:r>
              <a:rPr lang="en-US" sz="1800" dirty="0"/>
              <a:t>A Gentle Introduction to Machine </a:t>
            </a:r>
            <a:r>
              <a:rPr lang="en-US" sz="1800" dirty="0" smtClean="0"/>
              <a:t>Learning</a:t>
            </a:r>
          </a:p>
          <a:p>
            <a:pPr>
              <a:buFont typeface="Wingdings" panose="05000000000000000000" pitchFamily="2" charset="2"/>
              <a:buChar char="ü"/>
            </a:pPr>
            <a:r>
              <a:rPr lang="en-US" sz="1800" dirty="0"/>
              <a:t>Important Elements in Machine </a:t>
            </a:r>
            <a:r>
              <a:rPr lang="en-US" sz="1800" dirty="0" smtClean="0"/>
              <a:t>Learning</a:t>
            </a:r>
          </a:p>
          <a:p>
            <a:pPr>
              <a:buFont typeface="Wingdings" panose="05000000000000000000" pitchFamily="2" charset="2"/>
              <a:buChar char="ü"/>
            </a:pPr>
            <a:r>
              <a:rPr lang="en-US" sz="1800" smtClean="0"/>
              <a:t>Linear </a:t>
            </a:r>
            <a:r>
              <a:rPr lang="en-US" sz="1800" dirty="0" smtClean="0"/>
              <a:t>Regression</a:t>
            </a:r>
          </a:p>
          <a:p>
            <a:pPr>
              <a:buFont typeface="Wingdings" panose="05000000000000000000" pitchFamily="2" charset="2"/>
              <a:buChar char="ü"/>
            </a:pPr>
            <a:r>
              <a:rPr lang="en-US" sz="1800" dirty="0"/>
              <a:t>Logistic Regression</a:t>
            </a:r>
            <a:endParaRPr lang="en-US" sz="1800" dirty="0" smtClean="0"/>
          </a:p>
          <a:p>
            <a:pPr>
              <a:buFont typeface="Wingdings" panose="05000000000000000000" pitchFamily="2" charset="2"/>
              <a:buChar char="ü"/>
            </a:pPr>
            <a:r>
              <a:rPr lang="en-US" sz="1800" dirty="0" smtClean="0"/>
              <a:t>Naive Bayes</a:t>
            </a:r>
          </a:p>
          <a:p>
            <a:pPr>
              <a:buFont typeface="Wingdings" panose="05000000000000000000" pitchFamily="2" charset="2"/>
              <a:buChar char="ü"/>
            </a:pPr>
            <a:r>
              <a:rPr lang="en-US" sz="1800" dirty="0"/>
              <a:t>Support Vector Machines</a:t>
            </a:r>
            <a:endParaRPr lang="en-US" sz="1800" dirty="0" smtClean="0"/>
          </a:p>
          <a:p>
            <a:pPr>
              <a:buFont typeface="Wingdings" panose="05000000000000000000" pitchFamily="2" charset="2"/>
              <a:buChar char="ü"/>
            </a:pPr>
            <a:r>
              <a:rPr lang="en-US" sz="1800" dirty="0"/>
              <a:t>Decision Trees and Ensemble </a:t>
            </a:r>
            <a:r>
              <a:rPr lang="en-US" sz="1800" dirty="0" smtClean="0"/>
              <a:t>Learning</a:t>
            </a:r>
          </a:p>
          <a:p>
            <a:pPr>
              <a:buFont typeface="Wingdings" panose="05000000000000000000" pitchFamily="2" charset="2"/>
              <a:buChar char="ü"/>
            </a:pPr>
            <a:r>
              <a:rPr lang="en-US" sz="1800" dirty="0" smtClean="0"/>
              <a:t>Neural </a:t>
            </a:r>
            <a:r>
              <a:rPr lang="en-US" sz="1800" dirty="0"/>
              <a:t>Networks and Deep Learning</a:t>
            </a:r>
          </a:p>
          <a:p>
            <a:pPr>
              <a:buFont typeface="Wingdings" panose="05000000000000000000" pitchFamily="2" charset="2"/>
              <a:buChar char="ü"/>
            </a:pPr>
            <a:r>
              <a:rPr lang="en-US" sz="1800" dirty="0" smtClean="0"/>
              <a:t>Unsupervised </a:t>
            </a:r>
            <a:r>
              <a:rPr lang="en-US" sz="1800" dirty="0"/>
              <a:t>Learning</a:t>
            </a:r>
            <a:endParaRPr lang="en-US" sz="1700" dirty="0"/>
          </a:p>
          <a:p>
            <a:pPr lvl="1">
              <a:buFont typeface="Gill Sans MT" panose="020B0502020104020203" pitchFamily="34" charset="0"/>
              <a:buChar char="–"/>
            </a:pPr>
            <a:endParaRPr lang="en-US" sz="1700" dirty="0"/>
          </a:p>
        </p:txBody>
      </p:sp>
    </p:spTree>
    <p:extLst>
      <p:ext uri="{BB962C8B-B14F-4D97-AF65-F5344CB8AC3E}">
        <p14:creationId xmlns:p14="http://schemas.microsoft.com/office/powerpoint/2010/main" val="22273332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Standard Neural Networks</a:t>
            </a:r>
            <a:endParaRPr lang="en-US" sz="3600" dirty="0"/>
          </a:p>
        </p:txBody>
      </p:sp>
      <p:sp>
        <p:nvSpPr>
          <p:cNvPr id="3" name="Content Placeholder 2"/>
          <p:cNvSpPr>
            <a:spLocks noGrp="1"/>
          </p:cNvSpPr>
          <p:nvPr>
            <p:ph idx="1"/>
          </p:nvPr>
        </p:nvSpPr>
        <p:spPr>
          <a:xfrm>
            <a:off x="228600" y="1143000"/>
            <a:ext cx="11353800" cy="5410200"/>
          </a:xfrm>
        </p:spPr>
        <p:txBody>
          <a:bodyPr>
            <a:normAutofit/>
          </a:bodyPr>
          <a:lstStyle/>
          <a:p>
            <a:r>
              <a:rPr lang="en-US" sz="1900" b="1" dirty="0" smtClean="0"/>
              <a:t>The </a:t>
            </a:r>
            <a:r>
              <a:rPr lang="en-US" sz="1900" b="1" dirty="0"/>
              <a:t>Recurrent Neural Networks (RNN)</a:t>
            </a:r>
            <a:endParaRPr lang="en-US" sz="1900" dirty="0"/>
          </a:p>
          <a:p>
            <a:pPr lvl="1"/>
            <a:r>
              <a:rPr lang="en-US" sz="1900" dirty="0">
                <a:hlinkClick r:id="rId2"/>
              </a:rPr>
              <a:t>Recurrent Neural Networks</a:t>
            </a:r>
            <a:r>
              <a:rPr lang="en-US" sz="1900" dirty="0"/>
              <a:t> have the power to remember what it has learned in the past and apply it in future predictions</a:t>
            </a:r>
            <a:r>
              <a:rPr lang="en-US" sz="1900" dirty="0" smtClean="0"/>
              <a:t>.</a:t>
            </a:r>
            <a:r>
              <a:rPr lang="en-US" sz="1900" b="1" dirty="0"/>
              <a:t> Networks (RNNs)</a:t>
            </a:r>
            <a:endParaRPr lang="en-US" sz="1900" dirty="0"/>
          </a:p>
          <a:p>
            <a:pPr lvl="1"/>
            <a:r>
              <a:rPr lang="en-US" sz="1900" dirty="0"/>
              <a:t>The basic deep learning architecture has a fixed input size, and this acts as a blocker in scenarios where the input size is not </a:t>
            </a:r>
            <a:r>
              <a:rPr lang="en-US" sz="1900" dirty="0" smtClean="0"/>
              <a:t>fixed</a:t>
            </a:r>
          </a:p>
          <a:p>
            <a:pPr lvl="1"/>
            <a:endParaRPr lang="en-US" sz="1900" dirty="0"/>
          </a:p>
          <a:p>
            <a:pPr lvl="1"/>
            <a:endParaRPr lang="en-US" sz="1900" dirty="0" smtClean="0"/>
          </a:p>
          <a:p>
            <a:pPr lvl="1"/>
            <a:endParaRPr lang="en-US" sz="1900" dirty="0"/>
          </a:p>
          <a:p>
            <a:pPr lvl="1"/>
            <a:endParaRPr lang="en-US" sz="1900" dirty="0" smtClean="0"/>
          </a:p>
          <a:p>
            <a:pPr lvl="1"/>
            <a:endParaRPr lang="en-US" sz="1900" dirty="0"/>
          </a:p>
          <a:p>
            <a:pPr lvl="1"/>
            <a:endParaRPr lang="en-US" sz="1900" dirty="0" smtClean="0"/>
          </a:p>
          <a:p>
            <a:pPr lvl="1"/>
            <a:endParaRPr lang="en-US" sz="1900" dirty="0"/>
          </a:p>
          <a:p>
            <a:pPr lvl="1"/>
            <a:endParaRPr lang="en-US" sz="1900" dirty="0" smtClean="0"/>
          </a:p>
          <a:p>
            <a:pPr lvl="1"/>
            <a:r>
              <a:rPr lang="en-US" sz="1800" dirty="0"/>
              <a:t>The input is in the form of sequential data that is fed into the RNN, which has a hidden internal state that gets updated every time it reads the following sequence of data in the input.</a:t>
            </a:r>
          </a:p>
          <a:p>
            <a:pPr lvl="1"/>
            <a:r>
              <a:rPr lang="en-US" sz="1800" dirty="0"/>
              <a:t>The internal hidden state will be fed back to the model. The RNN produces some output at every timestamp</a:t>
            </a:r>
            <a:r>
              <a:rPr lang="en-US" sz="1800" dirty="0" smtClean="0"/>
              <a:t>.</a:t>
            </a:r>
            <a:endParaRPr lang="en-US" sz="1800" dirty="0"/>
          </a:p>
        </p:txBody>
      </p:sp>
      <p:pic>
        <p:nvPicPr>
          <p:cNvPr id="17410" name="Picture 2" descr="The Recurrent Neural Networks (RNN) architecture"/>
          <p:cNvPicPr>
            <a:picLocks noChangeAspect="1" noChangeArrowheads="1"/>
          </p:cNvPicPr>
          <p:nvPr/>
        </p:nvPicPr>
        <p:blipFill>
          <a:blip r:embed="rId3" cstate="print">
            <a:biLevel thresh="7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4191000" y="2568677"/>
            <a:ext cx="4419600" cy="2993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75035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Standard Neural Networks</a:t>
            </a:r>
            <a:endParaRPr lang="en-US" sz="3600" dirty="0"/>
          </a:p>
        </p:txBody>
      </p:sp>
      <p:sp>
        <p:nvSpPr>
          <p:cNvPr id="3" name="Content Placeholder 2"/>
          <p:cNvSpPr>
            <a:spLocks noGrp="1"/>
          </p:cNvSpPr>
          <p:nvPr>
            <p:ph idx="1"/>
          </p:nvPr>
        </p:nvSpPr>
        <p:spPr>
          <a:xfrm>
            <a:off x="76200" y="1752600"/>
            <a:ext cx="6324600" cy="4953000"/>
          </a:xfrm>
        </p:spPr>
        <p:txBody>
          <a:bodyPr>
            <a:normAutofit/>
          </a:bodyPr>
          <a:lstStyle/>
          <a:p>
            <a:pPr algn="just"/>
            <a:r>
              <a:rPr lang="en-US" b="1" dirty="0"/>
              <a:t>The Long Short Term Memory Network (LSTM)</a:t>
            </a:r>
            <a:endParaRPr lang="en-US" dirty="0"/>
          </a:p>
          <a:p>
            <a:pPr lvl="1" algn="just"/>
            <a:r>
              <a:rPr lang="en-US" dirty="0"/>
              <a:t>In RNN each of our predictions looked only one timestamp back, and it has a very short-term memory. It doesn't use any information from further back.</a:t>
            </a:r>
          </a:p>
          <a:p>
            <a:pPr lvl="1" algn="just"/>
            <a:r>
              <a:rPr lang="en-US" dirty="0"/>
              <a:t>To rectify this, we can take our Recurrent Neural Networks structure and expand it by adding some more pieces to it. </a:t>
            </a:r>
          </a:p>
          <a:p>
            <a:pPr lvl="1" algn="just"/>
            <a:r>
              <a:rPr lang="en-US" dirty="0"/>
              <a:t>The critical part that we add to this Recurrent Neural Networks is </a:t>
            </a:r>
            <a:r>
              <a:rPr lang="en-US" b="1" dirty="0"/>
              <a:t>memory</a:t>
            </a:r>
            <a:r>
              <a:rPr lang="en-US" dirty="0"/>
              <a:t>. We want it to be able to remember what happened many timestamps ago. To achieve this, we need to add extra structures called </a:t>
            </a:r>
            <a:r>
              <a:rPr lang="en-US" i="1" dirty="0"/>
              <a:t>gates</a:t>
            </a:r>
            <a:r>
              <a:rPr lang="en-US" dirty="0"/>
              <a:t> to the artificial neural network structure. </a:t>
            </a:r>
          </a:p>
        </p:txBody>
      </p:sp>
      <p:pic>
        <p:nvPicPr>
          <p:cNvPr id="15362" name="Picture 2" descr=" Long Short Term Memory Network (LSTM)"/>
          <p:cNvPicPr>
            <a:picLocks noChangeAspect="1" noChangeArrowheads="1"/>
          </p:cNvPicPr>
          <p:nvPr/>
        </p:nvPicPr>
        <p:blipFill>
          <a:blip r:embed="rId2" cstate="print">
            <a:biLevel thresh="75000"/>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6477000" y="1673942"/>
            <a:ext cx="5199887" cy="4193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01984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Standard Neural Networks</a:t>
            </a:r>
            <a:endParaRPr lang="en-US" sz="3600" dirty="0"/>
          </a:p>
        </p:txBody>
      </p:sp>
      <p:sp>
        <p:nvSpPr>
          <p:cNvPr id="3" name="Content Placeholder 2"/>
          <p:cNvSpPr>
            <a:spLocks noGrp="1"/>
          </p:cNvSpPr>
          <p:nvPr>
            <p:ph idx="1"/>
          </p:nvPr>
        </p:nvSpPr>
        <p:spPr/>
        <p:txBody>
          <a:bodyPr>
            <a:normAutofit/>
          </a:bodyPr>
          <a:lstStyle/>
          <a:p>
            <a:r>
              <a:rPr lang="en-US" b="1" dirty="0"/>
              <a:t>Cell state (</a:t>
            </a:r>
            <a:r>
              <a:rPr lang="en-US" b="1" dirty="0" err="1"/>
              <a:t>c_t</a:t>
            </a:r>
            <a:r>
              <a:rPr lang="en-US" b="1" dirty="0"/>
              <a:t>):</a:t>
            </a:r>
            <a:r>
              <a:rPr lang="en-US" dirty="0"/>
              <a:t> It corresponds to the long-term memory content of the network.</a:t>
            </a:r>
          </a:p>
          <a:p>
            <a:r>
              <a:rPr lang="en-US" b="1" dirty="0"/>
              <a:t>Forget Gate: </a:t>
            </a:r>
            <a:r>
              <a:rPr lang="en-US" dirty="0"/>
              <a:t>Some information in the cell state is no longer needed and is erased. The gate receives two inputs, </a:t>
            </a:r>
            <a:r>
              <a:rPr lang="en-US" dirty="0" err="1"/>
              <a:t>x_t</a:t>
            </a:r>
            <a:r>
              <a:rPr lang="en-US" dirty="0"/>
              <a:t> (current timestamp input) and h_t-1 (previous cell state), multiplied with the relevant weight matrices before bias is added. The result is sent into an activation function, which outputs a binary value that decides whether the information is retained or forgotten.</a:t>
            </a:r>
          </a:p>
          <a:p>
            <a:r>
              <a:rPr lang="en-US" b="1" dirty="0"/>
              <a:t>Input gate: </a:t>
            </a:r>
            <a:r>
              <a:rPr lang="en-US" dirty="0"/>
              <a:t>It decides what piece of new information is to be added to the cell state. It is similar to the forget gate using the current timestamp input and previous cell state with the only difference of multiplying with a different set of weights.</a:t>
            </a:r>
          </a:p>
          <a:p>
            <a:r>
              <a:rPr lang="en-US" b="1" dirty="0"/>
              <a:t>Output gate:</a:t>
            </a:r>
            <a:r>
              <a:rPr lang="en-US" dirty="0"/>
              <a:t> The output gate's job is to extract meaningful information from the current cell state and provide it as an output.</a:t>
            </a:r>
          </a:p>
        </p:txBody>
      </p:sp>
    </p:spTree>
    <p:extLst>
      <p:ext uri="{BB962C8B-B14F-4D97-AF65-F5344CB8AC3E}">
        <p14:creationId xmlns:p14="http://schemas.microsoft.com/office/powerpoint/2010/main" val="39708343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Standard Neural Networks</a:t>
            </a:r>
            <a:endParaRPr lang="en-US" sz="3600" dirty="0"/>
          </a:p>
        </p:txBody>
      </p:sp>
      <p:sp>
        <p:nvSpPr>
          <p:cNvPr id="3" name="Content Placeholder 2"/>
          <p:cNvSpPr>
            <a:spLocks noGrp="1"/>
          </p:cNvSpPr>
          <p:nvPr>
            <p:ph idx="1"/>
          </p:nvPr>
        </p:nvSpPr>
        <p:spPr/>
        <p:txBody>
          <a:bodyPr>
            <a:normAutofit/>
          </a:bodyPr>
          <a:lstStyle/>
          <a:p>
            <a:r>
              <a:rPr lang="en-US" b="1" dirty="0"/>
              <a:t>Echo State Networks (ESN)</a:t>
            </a:r>
            <a:endParaRPr lang="en-US" dirty="0"/>
          </a:p>
          <a:p>
            <a:pPr lvl="1"/>
            <a:r>
              <a:rPr lang="en-US" dirty="0"/>
              <a:t>Echo state Networks is a RNN with sparsely connected hidden layers with typically 1% connectivity.</a:t>
            </a:r>
          </a:p>
          <a:p>
            <a:pPr lvl="1"/>
            <a:r>
              <a:rPr lang="en-US" dirty="0"/>
              <a:t>The connectivity and weight of hidden neurons are fixed and randomly assigned. The only weight that needs to be learned is that of the output layer. It can be seen as a linear model of the weighted input passed through all the hidden layers and the targeted output. The main idea is to keep the early layers fixed.</a:t>
            </a:r>
          </a:p>
          <a:p>
            <a:pPr lvl="1"/>
            <a:r>
              <a:rPr lang="en-US" dirty="0"/>
              <a:t>The only weights that will be modified during the training are for the synopsis that connects the hidden layers to the output layers. This makes the loss function simple and easy to differentiate. </a:t>
            </a:r>
          </a:p>
          <a:p>
            <a:pPr lvl="1"/>
            <a:r>
              <a:rPr lang="en-US" dirty="0"/>
              <a:t>The training becomes uncomplicated, assuming linear output units. The only thing to keep in mind is to set the random connections very carefully.</a:t>
            </a:r>
          </a:p>
        </p:txBody>
      </p:sp>
    </p:spTree>
    <p:extLst>
      <p:ext uri="{BB962C8B-B14F-4D97-AF65-F5344CB8AC3E}">
        <p14:creationId xmlns:p14="http://schemas.microsoft.com/office/powerpoint/2010/main" val="40596646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Standard Neural Networks</a:t>
            </a:r>
            <a:endParaRPr lang="en-US" sz="3600" dirty="0"/>
          </a:p>
        </p:txBody>
      </p:sp>
      <p:sp>
        <p:nvSpPr>
          <p:cNvPr id="3" name="Content Placeholder 2"/>
          <p:cNvSpPr>
            <a:spLocks noGrp="1"/>
          </p:cNvSpPr>
          <p:nvPr>
            <p:ph idx="1"/>
          </p:nvPr>
        </p:nvSpPr>
        <p:spPr/>
        <p:txBody>
          <a:bodyPr>
            <a:normAutofit/>
          </a:bodyPr>
          <a:lstStyle/>
          <a:p>
            <a:r>
              <a:rPr lang="en-US" b="1" dirty="0"/>
              <a:t>Convolutional Neural Networks (CNNs)</a:t>
            </a:r>
            <a:endParaRPr lang="en-US" dirty="0"/>
          </a:p>
          <a:p>
            <a:pPr lvl="1"/>
            <a:r>
              <a:rPr lang="en-US" dirty="0"/>
              <a:t>Convolutional Neural Networks is a type of Feed-Forward Neural Networks used in tasks like image analysis, natural language processing, and other complex image classification problems.</a:t>
            </a:r>
          </a:p>
          <a:p>
            <a:pPr lvl="1"/>
            <a:r>
              <a:rPr lang="en-US" dirty="0"/>
              <a:t>A CNN has hidden layers of convolutional layers that form the base of </a:t>
            </a:r>
            <a:r>
              <a:rPr lang="en-US" dirty="0" err="1"/>
              <a:t>ConvNets</a:t>
            </a:r>
            <a:r>
              <a:rPr lang="en-US" dirty="0"/>
              <a:t>. </a:t>
            </a:r>
          </a:p>
          <a:p>
            <a:pPr lvl="1"/>
            <a:r>
              <a:rPr lang="en-US" i="1" dirty="0"/>
              <a:t>Features</a:t>
            </a:r>
            <a:r>
              <a:rPr lang="en-US" dirty="0"/>
              <a:t> refer to minute details in the image data like edges, borders, shapes, textures, objects, circles, etc.</a:t>
            </a:r>
          </a:p>
          <a:p>
            <a:pPr lvl="1"/>
            <a:r>
              <a:rPr lang="en-US" dirty="0"/>
              <a:t>At a higher level, convolutional layers detect these patterns in the image data with the help of filters. The higher-level details are taken care of by the first few convolutional layers.</a:t>
            </a:r>
          </a:p>
          <a:p>
            <a:pPr lvl="1"/>
            <a:r>
              <a:rPr lang="en-US" dirty="0"/>
              <a:t>The deeper the network goes, the more sophisticated the pattern searching becomes.</a:t>
            </a:r>
          </a:p>
          <a:p>
            <a:pPr lvl="1"/>
            <a:r>
              <a:rPr lang="en-US" dirty="0"/>
              <a:t>For example, in later layers rather than edges and simple shapes, filters may detect specific objects like eyes or ears, and eventually a cat, a dog, and what not.</a:t>
            </a:r>
          </a:p>
        </p:txBody>
      </p:sp>
    </p:spTree>
    <p:extLst>
      <p:ext uri="{BB962C8B-B14F-4D97-AF65-F5344CB8AC3E}">
        <p14:creationId xmlns:p14="http://schemas.microsoft.com/office/powerpoint/2010/main" val="3959629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Standard Neural Networks</a:t>
            </a:r>
            <a:endParaRPr lang="en-US" sz="3600" dirty="0"/>
          </a:p>
        </p:txBody>
      </p:sp>
      <p:sp>
        <p:nvSpPr>
          <p:cNvPr id="3" name="Content Placeholder 2"/>
          <p:cNvSpPr>
            <a:spLocks noGrp="1"/>
          </p:cNvSpPr>
          <p:nvPr>
            <p:ph idx="1"/>
          </p:nvPr>
        </p:nvSpPr>
        <p:spPr>
          <a:xfrm>
            <a:off x="76200" y="1138376"/>
            <a:ext cx="7315200" cy="5638799"/>
          </a:xfrm>
        </p:spPr>
        <p:txBody>
          <a:bodyPr>
            <a:normAutofit/>
          </a:bodyPr>
          <a:lstStyle/>
          <a:p>
            <a:pPr algn="just"/>
            <a:r>
              <a:rPr lang="en-US" dirty="0"/>
              <a:t>When adding a convolutional layer to a network, we need to specify the number of filters.</a:t>
            </a:r>
          </a:p>
          <a:p>
            <a:pPr algn="just"/>
            <a:r>
              <a:rPr lang="en-US" dirty="0"/>
              <a:t>A </a:t>
            </a:r>
            <a:r>
              <a:rPr lang="en-US" i="1" dirty="0"/>
              <a:t>filter</a:t>
            </a:r>
            <a:r>
              <a:rPr lang="en-US" dirty="0"/>
              <a:t> can be thought of as a relatively small matrix for which we decide the number of rows and columns this matrix has.</a:t>
            </a:r>
          </a:p>
          <a:p>
            <a:pPr algn="just"/>
            <a:r>
              <a:rPr lang="en-US" dirty="0"/>
              <a:t>The value of this feature matrix is initialized with random numbers. When this convolutional layer receives pixel values of input data, the filter will convolve over each patch of the input matrix.</a:t>
            </a:r>
          </a:p>
          <a:p>
            <a:pPr algn="just"/>
            <a:r>
              <a:rPr lang="en-US" dirty="0"/>
              <a:t>The output of the convolutional layer is usually passed through the </a:t>
            </a:r>
            <a:r>
              <a:rPr lang="en-US" dirty="0" err="1"/>
              <a:t>ReLU</a:t>
            </a:r>
            <a:r>
              <a:rPr lang="en-US" dirty="0"/>
              <a:t> activation function to bring non-linearity to the model. It takes the feature map and replaces all the negative values with zero.</a:t>
            </a:r>
          </a:p>
          <a:p>
            <a:pPr algn="just"/>
            <a:r>
              <a:rPr lang="en-US" dirty="0"/>
              <a:t>Pooling is a very important step in the </a:t>
            </a:r>
            <a:r>
              <a:rPr lang="en-US" dirty="0" err="1"/>
              <a:t>ConvNets</a:t>
            </a:r>
            <a:r>
              <a:rPr lang="en-US" dirty="0"/>
              <a:t> as it reduces the computation and makes the model tolerant towards distortions and variations. A Fully Connected Dense Neural Networks would use a flattened feature matrix and predict according to the use case.</a:t>
            </a:r>
          </a:p>
        </p:txBody>
      </p:sp>
      <p:pic>
        <p:nvPicPr>
          <p:cNvPr id="23554" name="Picture 2" descr="Feature Extraction and &amp; Classification in Convolutional Neural Network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7409" y="685800"/>
            <a:ext cx="4699336"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20189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fontAlgn="base"/>
            <a:r>
              <a:rPr lang="en-US" dirty="0"/>
              <a:t> CNNs use features such as edges, shapes, and textures to detect patterns. Examples of CNNs include:</a:t>
            </a:r>
          </a:p>
          <a:p>
            <a:pPr fontAlgn="base"/>
            <a:r>
              <a:rPr lang="en-US" dirty="0" err="1"/>
              <a:t>AlexNet</a:t>
            </a:r>
            <a:r>
              <a:rPr lang="en-US" dirty="0"/>
              <a:t> - Contains multiple convolutional layers designed for image recognition.</a:t>
            </a:r>
          </a:p>
          <a:p>
            <a:pPr fontAlgn="base"/>
            <a:r>
              <a:rPr lang="en-US" dirty="0"/>
              <a:t>Visual geometry group (VGG) - VGG is similar to </a:t>
            </a:r>
            <a:r>
              <a:rPr lang="en-US" dirty="0" err="1"/>
              <a:t>AlexNet</a:t>
            </a:r>
            <a:r>
              <a:rPr lang="en-US" dirty="0"/>
              <a:t>, but has more layers of narrow convolutions. </a:t>
            </a:r>
          </a:p>
          <a:p>
            <a:pPr fontAlgn="base"/>
            <a:r>
              <a:rPr lang="en-US" dirty="0"/>
              <a:t>Capsule networks - Contain nested capsules (groups of neurons) to create a more powerful CNN. </a:t>
            </a:r>
          </a:p>
        </p:txBody>
      </p:sp>
      <p:sp>
        <p:nvSpPr>
          <p:cNvPr id="4" name="Title 1"/>
          <p:cNvSpPr>
            <a:spLocks noGrp="1"/>
          </p:cNvSpPr>
          <p:nvPr>
            <p:ph type="title"/>
          </p:nvPr>
        </p:nvSpPr>
        <p:spPr/>
        <p:txBody>
          <a:bodyPr/>
          <a:lstStyle/>
          <a:p>
            <a:r>
              <a:rPr lang="en-US" sz="3600" b="1" dirty="0"/>
              <a:t>Standard Neural Networks</a:t>
            </a:r>
            <a:endParaRPr lang="en-US" sz="3600" dirty="0"/>
          </a:p>
        </p:txBody>
      </p:sp>
    </p:spTree>
    <p:extLst>
      <p:ext uri="{BB962C8B-B14F-4D97-AF65-F5344CB8AC3E}">
        <p14:creationId xmlns:p14="http://schemas.microsoft.com/office/powerpoint/2010/main" val="5293394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Standard Neural Networks</a:t>
            </a:r>
            <a:endParaRPr lang="en-US" dirty="0"/>
          </a:p>
        </p:txBody>
      </p:sp>
      <p:sp>
        <p:nvSpPr>
          <p:cNvPr id="3" name="Content Placeholder 2"/>
          <p:cNvSpPr>
            <a:spLocks noGrp="1"/>
          </p:cNvSpPr>
          <p:nvPr>
            <p:ph idx="1"/>
          </p:nvPr>
        </p:nvSpPr>
        <p:spPr/>
        <p:txBody>
          <a:bodyPr/>
          <a:lstStyle/>
          <a:p>
            <a:pPr fontAlgn="base"/>
            <a:r>
              <a:rPr lang="en-US" b="1" dirty="0"/>
              <a:t>Sequence-to-Sequence (Seq2Seq): </a:t>
            </a:r>
            <a:r>
              <a:rPr lang="en-US" dirty="0"/>
              <a:t>A type of neural network that uses two RNNs to map input sequences to output sequences, such as translating one language to another.</a:t>
            </a:r>
          </a:p>
          <a:p>
            <a:pPr fontAlgn="base"/>
            <a:r>
              <a:rPr lang="en-US" b="1" dirty="0"/>
              <a:t>Shallow Neural Network: </a:t>
            </a:r>
            <a:r>
              <a:rPr lang="en-US" dirty="0"/>
              <a:t>A neural network with only one hidden layer, often used for simpler tasks or as a building block for larger networks.</a:t>
            </a:r>
          </a:p>
        </p:txBody>
      </p:sp>
    </p:spTree>
    <p:extLst>
      <p:ext uri="{BB962C8B-B14F-4D97-AF65-F5344CB8AC3E}">
        <p14:creationId xmlns:p14="http://schemas.microsoft.com/office/powerpoint/2010/main" val="27141989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1143000"/>
          </a:xfrm>
        </p:spPr>
        <p:txBody>
          <a:bodyPr/>
          <a:lstStyle/>
          <a:p>
            <a:r>
              <a:rPr lang="en-US" sz="3600" b="1" dirty="0"/>
              <a:t>Standard Neural Networks</a:t>
            </a:r>
            <a:endParaRPr lang="en-US" sz="3600" dirty="0"/>
          </a:p>
        </p:txBody>
      </p:sp>
      <p:sp>
        <p:nvSpPr>
          <p:cNvPr id="3" name="Content Placeholder 2"/>
          <p:cNvSpPr>
            <a:spLocks noGrp="1"/>
          </p:cNvSpPr>
          <p:nvPr>
            <p:ph idx="1"/>
          </p:nvPr>
        </p:nvSpPr>
        <p:spPr>
          <a:xfrm>
            <a:off x="609600" y="1600201"/>
            <a:ext cx="10972800" cy="5105399"/>
          </a:xfrm>
        </p:spPr>
        <p:txBody>
          <a:bodyPr>
            <a:normAutofit lnSpcReduction="10000"/>
          </a:bodyPr>
          <a:lstStyle/>
          <a:p>
            <a:r>
              <a:rPr lang="en-US" b="1" dirty="0"/>
              <a:t>The </a:t>
            </a:r>
            <a:r>
              <a:rPr lang="en-US" b="1" dirty="0" err="1"/>
              <a:t>Deconvolutional</a:t>
            </a:r>
            <a:r>
              <a:rPr lang="en-US" b="1" dirty="0"/>
              <a:t> Neural Networks (DNN)</a:t>
            </a:r>
            <a:endParaRPr lang="en-US" dirty="0"/>
          </a:p>
          <a:p>
            <a:pPr lvl="1"/>
            <a:r>
              <a:rPr lang="en-US" dirty="0" err="1"/>
              <a:t>Deconvolutional</a:t>
            </a:r>
            <a:r>
              <a:rPr lang="en-US" dirty="0"/>
              <a:t> Neural Networks are CNNs that work in a reverse manner.</a:t>
            </a:r>
          </a:p>
          <a:p>
            <a:pPr lvl="1"/>
            <a:r>
              <a:rPr lang="en-US" dirty="0"/>
              <a:t>When we use convolutional layers and max-pooling, the size of the image is reduced. To go to the original size, we use </a:t>
            </a:r>
            <a:r>
              <a:rPr lang="en-US" dirty="0" err="1"/>
              <a:t>upsampling</a:t>
            </a:r>
            <a:r>
              <a:rPr lang="en-US" dirty="0"/>
              <a:t> and transpose convolutional layers. </a:t>
            </a:r>
            <a:r>
              <a:rPr lang="en-US" dirty="0" err="1"/>
              <a:t>Upsampling</a:t>
            </a:r>
            <a:r>
              <a:rPr lang="en-US" dirty="0"/>
              <a:t> does not have trainable parameters—it just repeats the rows and columns of the image data by its corresponding sizes</a:t>
            </a:r>
            <a:r>
              <a:rPr lang="en-US" dirty="0" smtClean="0"/>
              <a:t>.</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r>
              <a:rPr lang="en-US" dirty="0"/>
              <a:t>Transpose Convolutional layer means applying convolutional operation and </a:t>
            </a:r>
            <a:r>
              <a:rPr lang="en-US" dirty="0" err="1"/>
              <a:t>upsampling</a:t>
            </a:r>
            <a:r>
              <a:rPr lang="en-US" dirty="0"/>
              <a:t> at the same time. It is represented as Conv2DTranspose (number of filters, filter size, stride). If we set stride=1, we do not have any </a:t>
            </a:r>
            <a:r>
              <a:rPr lang="en-US" dirty="0" err="1"/>
              <a:t>upsampling</a:t>
            </a:r>
            <a:r>
              <a:rPr lang="en-US" dirty="0"/>
              <a:t> and receive an output of the same input size. </a:t>
            </a:r>
            <a:br>
              <a:rPr lang="en-US" dirty="0"/>
            </a:br>
            <a:endParaRPr lang="en-US" dirty="0"/>
          </a:p>
          <a:p>
            <a:pPr marL="0" indent="0">
              <a:buNone/>
            </a:pPr>
            <a:endParaRPr lang="en-US" dirty="0"/>
          </a:p>
        </p:txBody>
      </p:sp>
      <p:pic>
        <p:nvPicPr>
          <p:cNvPr id="22530" name="Picture 2" descr="https://assets-global.website-files.com/5d7b77b063a9066d83e1209c/60e6b87daf5194c064d8ed69_Ud7BF3qbOwOM6GZ1ZQVYx9HdJ9sh1Vw8UhLkVCK5TtRbflt0shP5XuJeSqSkORBsllO3kSNSc7mLOFZKX1fpNuPwn0G7teovp7grYP2DMh0_yjf2PLiXQUrawa3jnh0xJwAub3u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3276600"/>
            <a:ext cx="7953375" cy="224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71628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Neural </a:t>
            </a:r>
            <a:r>
              <a:rPr lang="en-US" b="1" dirty="0" smtClean="0"/>
              <a:t>Networks</a:t>
            </a:r>
            <a:endParaRPr lang="en-US" b="1" dirty="0"/>
          </a:p>
        </p:txBody>
      </p:sp>
      <p:sp>
        <p:nvSpPr>
          <p:cNvPr id="3" name="Content Placeholder 2"/>
          <p:cNvSpPr>
            <a:spLocks noGrp="1"/>
          </p:cNvSpPr>
          <p:nvPr>
            <p:ph idx="1"/>
          </p:nvPr>
        </p:nvSpPr>
        <p:spPr/>
        <p:txBody>
          <a:bodyPr>
            <a:normAutofit/>
          </a:bodyPr>
          <a:lstStyle/>
          <a:p>
            <a:r>
              <a:rPr lang="en-US" b="1" dirty="0"/>
              <a:t>How Neural Network Architecture works</a:t>
            </a:r>
          </a:p>
          <a:p>
            <a:pPr lvl="1"/>
            <a:r>
              <a:rPr lang="en-US" dirty="0"/>
              <a:t>Neural Network Architecture operates through a series of interconnected layers that transform input data into meaningful representations. The input layer receives the raw data, which is then passed through one or more </a:t>
            </a:r>
            <a:r>
              <a:rPr lang="en-US" b="1" dirty="0"/>
              <a:t>hidden layers</a:t>
            </a:r>
            <a:r>
              <a:rPr lang="en-US" dirty="0"/>
              <a:t> that perform mathematical computations. The output layer produces the final results, such as predictions or classifications.</a:t>
            </a:r>
          </a:p>
          <a:p>
            <a:pPr lvl="1"/>
            <a:r>
              <a:rPr lang="en-US" dirty="0"/>
              <a:t>The connections between neurons are represented by weights, which determine the strength and influence of the inputs on the neuron's output. During the training phase, the neural network adjusts the weights based on the provided data and the desired outcomes, gradually improving its ability to make accurate predictions or classifications</a:t>
            </a:r>
            <a:r>
              <a:rPr lang="en-US" dirty="0" smtClean="0"/>
              <a:t>.</a:t>
            </a:r>
            <a:endParaRPr lang="en-US" dirty="0"/>
          </a:p>
        </p:txBody>
      </p:sp>
    </p:spTree>
    <p:extLst>
      <p:ext uri="{BB962C8B-B14F-4D97-AF65-F5344CB8AC3E}">
        <p14:creationId xmlns:p14="http://schemas.microsoft.com/office/powerpoint/2010/main" val="6325871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10972800" cy="1143000"/>
          </a:xfrm>
        </p:spPr>
        <p:txBody>
          <a:bodyPr/>
          <a:lstStyle/>
          <a:p>
            <a:pPr algn="l"/>
            <a:r>
              <a:rPr lang="en-US" b="1" dirty="0"/>
              <a:t>Outline</a:t>
            </a:r>
          </a:p>
        </p:txBody>
      </p:sp>
      <p:sp>
        <p:nvSpPr>
          <p:cNvPr id="3" name="Content Placeholder 2"/>
          <p:cNvSpPr>
            <a:spLocks noGrp="1"/>
          </p:cNvSpPr>
          <p:nvPr>
            <p:ph idx="1"/>
          </p:nvPr>
        </p:nvSpPr>
        <p:spPr/>
        <p:txBody>
          <a:bodyPr>
            <a:normAutofit/>
          </a:bodyPr>
          <a:lstStyle/>
          <a:p>
            <a:r>
              <a:rPr lang="en-US" sz="2400" dirty="0"/>
              <a:t>Neural </a:t>
            </a:r>
            <a:r>
              <a:rPr lang="en-US" sz="2400" dirty="0" smtClean="0"/>
              <a:t>Networks</a:t>
            </a:r>
            <a:endParaRPr lang="en-US" sz="2400" dirty="0"/>
          </a:p>
        </p:txBody>
      </p:sp>
    </p:spTree>
    <p:extLst>
      <p:ext uri="{BB962C8B-B14F-4D97-AF65-F5344CB8AC3E}">
        <p14:creationId xmlns:p14="http://schemas.microsoft.com/office/powerpoint/2010/main" val="28779229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Neural </a:t>
            </a:r>
            <a:r>
              <a:rPr lang="en-US" b="1" dirty="0" smtClean="0"/>
              <a:t>Networks</a:t>
            </a:r>
            <a:endParaRPr lang="en-US" b="1" dirty="0"/>
          </a:p>
        </p:txBody>
      </p:sp>
      <p:sp>
        <p:nvSpPr>
          <p:cNvPr id="3" name="Content Placeholder 2"/>
          <p:cNvSpPr>
            <a:spLocks noGrp="1"/>
          </p:cNvSpPr>
          <p:nvPr>
            <p:ph idx="1"/>
          </p:nvPr>
        </p:nvSpPr>
        <p:spPr/>
        <p:txBody>
          <a:bodyPr>
            <a:normAutofit/>
          </a:bodyPr>
          <a:lstStyle/>
          <a:p>
            <a:r>
              <a:rPr lang="en-US" b="1" dirty="0" smtClean="0"/>
              <a:t>Why </a:t>
            </a:r>
            <a:r>
              <a:rPr lang="en-US" b="1" dirty="0"/>
              <a:t>Neural Network Architecture is important</a:t>
            </a:r>
          </a:p>
          <a:p>
            <a:pPr lvl="1"/>
            <a:r>
              <a:rPr lang="en-US" dirty="0"/>
              <a:t>Neural Network Architecture is crucial for several reasons:</a:t>
            </a:r>
          </a:p>
          <a:p>
            <a:pPr lvl="1"/>
            <a:r>
              <a:rPr lang="en-US" b="1" dirty="0"/>
              <a:t>Enhanced data processing:</a:t>
            </a:r>
            <a:r>
              <a:rPr lang="en-US" dirty="0"/>
              <a:t> Neural networks can handle large volumes of complex data, making them effective in tasks such as image recognition, natural language processing, and </a:t>
            </a:r>
            <a:r>
              <a:rPr lang="en-US" b="1" dirty="0"/>
              <a:t>sentiment analysis</a:t>
            </a:r>
            <a:r>
              <a:rPr lang="en-US" dirty="0"/>
              <a:t>.</a:t>
            </a:r>
          </a:p>
          <a:p>
            <a:pPr lvl="1"/>
            <a:r>
              <a:rPr lang="en-US" b="1" dirty="0"/>
              <a:t>Flexibility and adaptability:</a:t>
            </a:r>
            <a:r>
              <a:rPr lang="en-US" dirty="0"/>
              <a:t> The architecture can be customized and optimized for different data types and problem domains, allowing businesses to tailor neural networks to their specific needs.</a:t>
            </a:r>
          </a:p>
          <a:p>
            <a:pPr lvl="1"/>
            <a:r>
              <a:rPr lang="en-US" b="1" dirty="0"/>
              <a:t>Improved accuracy:</a:t>
            </a:r>
            <a:r>
              <a:rPr lang="en-US" dirty="0"/>
              <a:t> Well-designed architectures can improve the accuracy of predictions or classifications by capturing complex patterns and relationships in the data.</a:t>
            </a:r>
          </a:p>
          <a:p>
            <a:pPr lvl="1"/>
            <a:r>
              <a:rPr lang="en-US" b="1" dirty="0"/>
              <a:t>Automatic feature extraction:</a:t>
            </a:r>
            <a:r>
              <a:rPr lang="en-US" dirty="0"/>
              <a:t> Neural network architectures can automatically learn and extract relevant features from </a:t>
            </a:r>
            <a:r>
              <a:rPr lang="en-US" b="1" dirty="0"/>
              <a:t>raw data</a:t>
            </a:r>
            <a:r>
              <a:rPr lang="en-US" dirty="0"/>
              <a:t>, eliminating the need for manual feature engineering</a:t>
            </a:r>
            <a:r>
              <a:rPr lang="en-US" dirty="0" smtClean="0"/>
              <a:t>.</a:t>
            </a:r>
            <a:endParaRPr lang="en-US" dirty="0"/>
          </a:p>
        </p:txBody>
      </p:sp>
    </p:spTree>
    <p:extLst>
      <p:ext uri="{BB962C8B-B14F-4D97-AF65-F5344CB8AC3E}">
        <p14:creationId xmlns:p14="http://schemas.microsoft.com/office/powerpoint/2010/main" val="35065808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Neural </a:t>
            </a:r>
            <a:r>
              <a:rPr lang="en-US" b="1" dirty="0" smtClean="0"/>
              <a:t>Networks</a:t>
            </a:r>
            <a:endParaRPr lang="en-US" b="1" dirty="0"/>
          </a:p>
        </p:txBody>
      </p:sp>
      <p:sp>
        <p:nvSpPr>
          <p:cNvPr id="3" name="Content Placeholder 2"/>
          <p:cNvSpPr>
            <a:spLocks noGrp="1"/>
          </p:cNvSpPr>
          <p:nvPr>
            <p:ph idx="1"/>
          </p:nvPr>
        </p:nvSpPr>
        <p:spPr/>
        <p:txBody>
          <a:bodyPr>
            <a:normAutofit/>
          </a:bodyPr>
          <a:lstStyle/>
          <a:p>
            <a:pPr lvl="1"/>
            <a:r>
              <a:rPr lang="en-US" b="1" dirty="0" smtClean="0"/>
              <a:t>The </a:t>
            </a:r>
            <a:r>
              <a:rPr lang="en-US" b="1" dirty="0"/>
              <a:t>most important Neural Network Architecture use cases</a:t>
            </a:r>
          </a:p>
          <a:p>
            <a:pPr lvl="1"/>
            <a:r>
              <a:rPr lang="en-US" dirty="0"/>
              <a:t>Neural Network Architecture finds applications in various domains, including:</a:t>
            </a:r>
          </a:p>
          <a:p>
            <a:pPr lvl="1"/>
            <a:r>
              <a:rPr lang="en-US" b="1" dirty="0"/>
              <a:t>Image and speech recognition:</a:t>
            </a:r>
            <a:r>
              <a:rPr lang="en-US" dirty="0"/>
              <a:t> Neural networks can identify objects, people, and speech patterns in images and audio.</a:t>
            </a:r>
          </a:p>
          <a:p>
            <a:pPr lvl="1"/>
            <a:r>
              <a:rPr lang="en-US" b="1" dirty="0"/>
              <a:t>Natural language processing</a:t>
            </a:r>
            <a:r>
              <a:rPr lang="en-US" dirty="0"/>
              <a:t>: Neural networks can understand and generate human language, enabling </a:t>
            </a:r>
            <a:r>
              <a:rPr lang="en-US" dirty="0" err="1"/>
              <a:t>chatbots</a:t>
            </a:r>
            <a:r>
              <a:rPr lang="en-US" dirty="0"/>
              <a:t>, machine translation, and sentiment analysis.</a:t>
            </a:r>
          </a:p>
          <a:p>
            <a:pPr lvl="1"/>
            <a:r>
              <a:rPr lang="en-US" b="1" dirty="0"/>
              <a:t>Recommendation systems:</a:t>
            </a:r>
            <a:r>
              <a:rPr lang="en-US" dirty="0"/>
              <a:t> Neural networks can analyze user behavior and preferences to provide personalized recommendations, as seen in streaming platforms, e-commerce, and social media.</a:t>
            </a:r>
          </a:p>
          <a:p>
            <a:pPr lvl="1"/>
            <a:r>
              <a:rPr lang="en-US" b="1" dirty="0"/>
              <a:t>Financial forecasting:</a:t>
            </a:r>
            <a:r>
              <a:rPr lang="en-US" dirty="0"/>
              <a:t> Neural networks can predict stock prices, market trends, and financial risks by analyzing historical data.</a:t>
            </a:r>
          </a:p>
          <a:p>
            <a:pPr lvl="1"/>
            <a:r>
              <a:rPr lang="en-US" b="1" dirty="0"/>
              <a:t>Healthcare diagnostics:</a:t>
            </a:r>
            <a:r>
              <a:rPr lang="en-US" dirty="0"/>
              <a:t> Neural networks can assist in disease diagnosis, medical imaging analysis, and drug discovery</a:t>
            </a:r>
            <a:r>
              <a:rPr lang="en-US" dirty="0" smtClean="0"/>
              <a:t>.</a:t>
            </a:r>
            <a:endParaRPr lang="en-US" dirty="0"/>
          </a:p>
        </p:txBody>
      </p:sp>
    </p:spTree>
    <p:extLst>
      <p:ext uri="{BB962C8B-B14F-4D97-AF65-F5344CB8AC3E}">
        <p14:creationId xmlns:p14="http://schemas.microsoft.com/office/powerpoint/2010/main" val="11153520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56624" y="1042654"/>
            <a:ext cx="9678751" cy="4772691"/>
          </a:xfrm>
          <a:prstGeom prst="rect">
            <a:avLst/>
          </a:prstGeom>
        </p:spPr>
      </p:pic>
    </p:spTree>
    <p:extLst>
      <p:ext uri="{BB962C8B-B14F-4D97-AF65-F5344CB8AC3E}">
        <p14:creationId xmlns:p14="http://schemas.microsoft.com/office/powerpoint/2010/main" val="200114499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1256624" y="899759"/>
            <a:ext cx="9678751" cy="5058481"/>
          </a:xfrm>
          <a:prstGeom prst="rect">
            <a:avLst/>
          </a:prstGeom>
        </p:spPr>
      </p:pic>
    </p:spTree>
    <p:extLst>
      <p:ext uri="{BB962C8B-B14F-4D97-AF65-F5344CB8AC3E}">
        <p14:creationId xmlns:p14="http://schemas.microsoft.com/office/powerpoint/2010/main" val="30618627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09600" y="381000"/>
            <a:ext cx="9812119" cy="5068007"/>
          </a:xfrm>
          <a:prstGeom prst="rect">
            <a:avLst/>
          </a:prstGeom>
        </p:spPr>
      </p:pic>
    </p:spTree>
    <p:extLst>
      <p:ext uri="{BB962C8B-B14F-4D97-AF65-F5344CB8AC3E}">
        <p14:creationId xmlns:p14="http://schemas.microsoft.com/office/powerpoint/2010/main" val="3878544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75677" y="1018838"/>
            <a:ext cx="9640645" cy="4820323"/>
          </a:xfrm>
          <a:prstGeom prst="rect">
            <a:avLst/>
          </a:prstGeom>
        </p:spPr>
      </p:pic>
    </p:spTree>
    <p:extLst>
      <p:ext uri="{BB962C8B-B14F-4D97-AF65-F5344CB8AC3E}">
        <p14:creationId xmlns:p14="http://schemas.microsoft.com/office/powerpoint/2010/main" val="26687389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85203" y="1128391"/>
            <a:ext cx="9621593" cy="4601217"/>
          </a:xfrm>
          <a:prstGeom prst="rect">
            <a:avLst/>
          </a:prstGeom>
        </p:spPr>
      </p:pic>
    </p:spTree>
    <p:extLst>
      <p:ext uri="{BB962C8B-B14F-4D97-AF65-F5344CB8AC3E}">
        <p14:creationId xmlns:p14="http://schemas.microsoft.com/office/powerpoint/2010/main" val="27625124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304256" y="756864"/>
            <a:ext cx="9583487" cy="5344271"/>
          </a:xfrm>
          <a:prstGeom prst="rect">
            <a:avLst/>
          </a:prstGeom>
        </p:spPr>
      </p:pic>
    </p:spTree>
    <p:extLst>
      <p:ext uri="{BB962C8B-B14F-4D97-AF65-F5344CB8AC3E}">
        <p14:creationId xmlns:p14="http://schemas.microsoft.com/office/powerpoint/2010/main" val="420790031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70887" y="761628"/>
            <a:ext cx="9850225" cy="5334744"/>
          </a:xfrm>
          <a:prstGeom prst="rect">
            <a:avLst/>
          </a:prstGeom>
        </p:spPr>
      </p:pic>
    </p:spTree>
    <p:extLst>
      <p:ext uri="{BB962C8B-B14F-4D97-AF65-F5344CB8AC3E}">
        <p14:creationId xmlns:p14="http://schemas.microsoft.com/office/powerpoint/2010/main" val="38032304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361414" y="1985761"/>
            <a:ext cx="9469171" cy="2886478"/>
          </a:xfrm>
          <a:prstGeom prst="rect">
            <a:avLst/>
          </a:prstGeom>
        </p:spPr>
      </p:pic>
    </p:spTree>
    <p:extLst>
      <p:ext uri="{BB962C8B-B14F-4D97-AF65-F5344CB8AC3E}">
        <p14:creationId xmlns:p14="http://schemas.microsoft.com/office/powerpoint/2010/main" val="13348859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Neural </a:t>
            </a:r>
            <a:r>
              <a:rPr lang="en-US" b="1" dirty="0" smtClean="0"/>
              <a:t>Networks</a:t>
            </a:r>
            <a:endParaRPr lang="en-US" b="1" dirty="0"/>
          </a:p>
        </p:txBody>
      </p:sp>
      <p:sp>
        <p:nvSpPr>
          <p:cNvPr id="3" name="Content Placeholder 2"/>
          <p:cNvSpPr>
            <a:spLocks noGrp="1"/>
          </p:cNvSpPr>
          <p:nvPr>
            <p:ph idx="1"/>
          </p:nvPr>
        </p:nvSpPr>
        <p:spPr>
          <a:xfrm>
            <a:off x="609600" y="1371600"/>
            <a:ext cx="10972800" cy="4525963"/>
          </a:xfrm>
        </p:spPr>
        <p:txBody>
          <a:bodyPr>
            <a:normAutofit/>
          </a:bodyPr>
          <a:lstStyle/>
          <a:p>
            <a:pPr algn="just" fontAlgn="base">
              <a:spcAft>
                <a:spcPts val="600"/>
              </a:spcAft>
            </a:pPr>
            <a:r>
              <a:rPr lang="en-US" dirty="0" smtClean="0"/>
              <a:t>Neural Networks are inspired by the most complex object in the universe – the human brain. </a:t>
            </a:r>
          </a:p>
          <a:p>
            <a:pPr algn="just" fontAlgn="base">
              <a:spcAft>
                <a:spcPts val="600"/>
              </a:spcAft>
            </a:pPr>
            <a:r>
              <a:rPr lang="en-US" dirty="0" smtClean="0"/>
              <a:t>Let us understand how the brain works first. </a:t>
            </a:r>
          </a:p>
          <a:p>
            <a:pPr lvl="1" algn="just" fontAlgn="base">
              <a:spcAft>
                <a:spcPts val="600"/>
              </a:spcAft>
            </a:pPr>
            <a:r>
              <a:rPr lang="en-US" dirty="0" smtClean="0"/>
              <a:t>The human brain is made up of something called Neurons. A neuron is the most basic computational unit of any neural network, including the brain. Neurons take input, process it, and pass it on to other neurons present in the multiple hidden layers of the network, till the processed output reaches the Output Layer.</a:t>
            </a:r>
          </a:p>
          <a:p>
            <a:pPr algn="just" fontAlgn="base">
              <a:spcAft>
                <a:spcPts val="600"/>
              </a:spcAft>
            </a:pPr>
            <a:r>
              <a:rPr lang="en-US" dirty="0"/>
              <a:t>In its simplest form, an Artificial Neural Network (ANN) has only three layers – the input layer, the output layer, and a hidden layer.</a:t>
            </a:r>
          </a:p>
          <a:p>
            <a:pPr lvl="1" algn="just" fontAlgn="base">
              <a:spcAft>
                <a:spcPts val="600"/>
              </a:spcAft>
            </a:pPr>
            <a:endParaRPr lang="en-US" dirty="0" smtClean="0"/>
          </a:p>
        </p:txBody>
      </p:sp>
      <p:pic>
        <p:nvPicPr>
          <p:cNvPr id="4" name="Picture 2" descr="https://media.geeksforgeeks.org/wp-content/uploads/nodeNeura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4267200"/>
            <a:ext cx="4015464" cy="2176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24472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75651" y="909286"/>
            <a:ext cx="9840698" cy="5039428"/>
          </a:xfrm>
          <a:prstGeom prst="rect">
            <a:avLst/>
          </a:prstGeom>
        </p:spPr>
      </p:pic>
    </p:spTree>
    <p:extLst>
      <p:ext uri="{BB962C8B-B14F-4D97-AF65-F5344CB8AC3E}">
        <p14:creationId xmlns:p14="http://schemas.microsoft.com/office/powerpoint/2010/main" val="39252925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70914" y="933101"/>
            <a:ext cx="9650172" cy="4991797"/>
          </a:xfrm>
          <a:prstGeom prst="rect">
            <a:avLst/>
          </a:prstGeom>
        </p:spPr>
      </p:pic>
    </p:spTree>
    <p:extLst>
      <p:ext uri="{BB962C8B-B14F-4D97-AF65-F5344CB8AC3E}">
        <p14:creationId xmlns:p14="http://schemas.microsoft.com/office/powerpoint/2010/main" val="405572033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15696" y="283782"/>
            <a:ext cx="10692010" cy="5608636"/>
          </a:xfrm>
          <a:prstGeom prst="rect">
            <a:avLst/>
          </a:prstGeom>
        </p:spPr>
      </p:pic>
    </p:spTree>
    <p:extLst>
      <p:ext uri="{BB962C8B-B14F-4D97-AF65-F5344CB8AC3E}">
        <p14:creationId xmlns:p14="http://schemas.microsoft.com/office/powerpoint/2010/main" val="316849809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457200" y="305118"/>
            <a:ext cx="10697051" cy="5638800"/>
          </a:xfrm>
          <a:prstGeom prst="rect">
            <a:avLst/>
          </a:prstGeom>
        </p:spPr>
      </p:pic>
    </p:spTree>
    <p:extLst>
      <p:ext uri="{BB962C8B-B14F-4D97-AF65-F5344CB8AC3E}">
        <p14:creationId xmlns:p14="http://schemas.microsoft.com/office/powerpoint/2010/main" val="19212641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457200" y="457200"/>
            <a:ext cx="11459824" cy="6019800"/>
          </a:xfrm>
          <a:prstGeom prst="rect">
            <a:avLst/>
          </a:prstGeom>
        </p:spPr>
      </p:pic>
    </p:spTree>
    <p:extLst>
      <p:ext uri="{BB962C8B-B14F-4D97-AF65-F5344CB8AC3E}">
        <p14:creationId xmlns:p14="http://schemas.microsoft.com/office/powerpoint/2010/main" val="264605708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57200" y="381000"/>
            <a:ext cx="11485515" cy="5105400"/>
          </a:xfrm>
          <a:prstGeom prst="rect">
            <a:avLst/>
          </a:prstGeom>
        </p:spPr>
      </p:pic>
    </p:spTree>
    <p:extLst>
      <p:ext uri="{BB962C8B-B14F-4D97-AF65-F5344CB8AC3E}">
        <p14:creationId xmlns:p14="http://schemas.microsoft.com/office/powerpoint/2010/main" val="38165825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23229" y="828312"/>
            <a:ext cx="10145541" cy="5201376"/>
          </a:xfrm>
          <a:prstGeom prst="rect">
            <a:avLst/>
          </a:prstGeom>
        </p:spPr>
      </p:pic>
    </p:spTree>
    <p:extLst>
      <p:ext uri="{BB962C8B-B14F-4D97-AF65-F5344CB8AC3E}">
        <p14:creationId xmlns:p14="http://schemas.microsoft.com/office/powerpoint/2010/main" val="138605627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23203" y="828312"/>
            <a:ext cx="10345594" cy="5201376"/>
          </a:xfrm>
          <a:prstGeom prst="rect">
            <a:avLst/>
          </a:prstGeom>
        </p:spPr>
      </p:pic>
    </p:spTree>
    <p:extLst>
      <p:ext uri="{BB962C8B-B14F-4D97-AF65-F5344CB8AC3E}">
        <p14:creationId xmlns:p14="http://schemas.microsoft.com/office/powerpoint/2010/main" val="24015914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09600" y="466024"/>
            <a:ext cx="10336067" cy="5020376"/>
          </a:xfrm>
          <a:prstGeom prst="rect">
            <a:avLst/>
          </a:prstGeom>
        </p:spPr>
      </p:pic>
    </p:spTree>
    <p:extLst>
      <p:ext uri="{BB962C8B-B14F-4D97-AF65-F5344CB8AC3E}">
        <p14:creationId xmlns:p14="http://schemas.microsoft.com/office/powerpoint/2010/main" val="141982811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Radial Basis Function (RBF) Neural Networks</a:t>
            </a:r>
            <a:br>
              <a:rPr lang="en-US" dirty="0"/>
            </a:br>
            <a:endParaRPr lang="en-US" dirty="0"/>
          </a:p>
        </p:txBody>
      </p:sp>
      <p:sp>
        <p:nvSpPr>
          <p:cNvPr id="3" name="Content Placeholder 2"/>
          <p:cNvSpPr>
            <a:spLocks noGrp="1"/>
          </p:cNvSpPr>
          <p:nvPr>
            <p:ph idx="1"/>
          </p:nvPr>
        </p:nvSpPr>
        <p:spPr>
          <a:xfrm>
            <a:off x="762000" y="1981200"/>
            <a:ext cx="10363200" cy="3124199"/>
          </a:xfrm>
        </p:spPr>
        <p:txBody>
          <a:bodyPr>
            <a:normAutofit/>
          </a:bodyPr>
          <a:lstStyle/>
          <a:p>
            <a:pPr algn="just"/>
            <a:r>
              <a:rPr lang="en-US" dirty="0" smtClean="0">
                <a:hlinkClick r:id="rId2" tooltip="Learn more about RBF from ScienceDirect's AI-generated Topic Pages"/>
              </a:rPr>
              <a:t>RBF</a:t>
            </a:r>
            <a:r>
              <a:rPr lang="en-US" dirty="0"/>
              <a:t> network in its simplest form is a three-layer </a:t>
            </a:r>
            <a:r>
              <a:rPr lang="en-US" dirty="0" err="1">
                <a:hlinkClick r:id="rId3" tooltip="Learn more about feedforward from ScienceDirect's AI-generated Topic Pages"/>
              </a:rPr>
              <a:t>feedforward</a:t>
            </a:r>
            <a:r>
              <a:rPr lang="en-US" dirty="0"/>
              <a:t> neural network. The first layer corresponds to the inputs of the network, the second is a hidden layer consisting of a number of RBF non-linear activation units, and the last one corresponds to the final output of the network. </a:t>
            </a:r>
            <a:r>
              <a:rPr lang="en-US" dirty="0">
                <a:hlinkClick r:id="rId4" tooltip="Learn more about Activation functions from ScienceDirect's AI-generated Topic Pages"/>
              </a:rPr>
              <a:t>Activation functions</a:t>
            </a:r>
            <a:r>
              <a:rPr lang="en-US" dirty="0"/>
              <a:t> in RBFNs are conventionally implemented as </a:t>
            </a:r>
            <a:r>
              <a:rPr lang="en-US" dirty="0">
                <a:hlinkClick r:id="rId5" tooltip="Learn more about Gaussian functions from ScienceDirect's AI-generated Topic Pages"/>
              </a:rPr>
              <a:t>Gaussian functions</a:t>
            </a:r>
            <a:r>
              <a:rPr lang="en-US" dirty="0" smtClean="0"/>
              <a:t>.</a:t>
            </a:r>
          </a:p>
          <a:p>
            <a:pPr algn="just"/>
            <a:r>
              <a:rPr lang="en-US" dirty="0"/>
              <a:t>A Radial Basis Function (RBF), also known as kernel function, is applied to the distance to calculate every neuron's weight (influence). The name of the Radial Basis Function comes from the radius distance, which is the argument to the function. Weight = RBF[distance)The greater the distance of a neuron from the point being evaluated, the less influence (weight) it has.</a:t>
            </a:r>
            <a:endParaRPr lang="en-US" dirty="0" smtClean="0"/>
          </a:p>
          <a:p>
            <a:pPr algn="just"/>
            <a:endParaRPr lang="en-US" dirty="0"/>
          </a:p>
        </p:txBody>
      </p:sp>
    </p:spTree>
    <p:extLst>
      <p:ext uri="{BB962C8B-B14F-4D97-AF65-F5344CB8AC3E}">
        <p14:creationId xmlns:p14="http://schemas.microsoft.com/office/powerpoint/2010/main" val="42597268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Key Components of the Neural Network Architecture</a:t>
            </a:r>
            <a:endParaRPr lang="en-US" sz="3600" dirty="0"/>
          </a:p>
        </p:txBody>
      </p:sp>
      <p:sp>
        <p:nvSpPr>
          <p:cNvPr id="3" name="Content Placeholder 2"/>
          <p:cNvSpPr>
            <a:spLocks noGrp="1"/>
          </p:cNvSpPr>
          <p:nvPr>
            <p:ph idx="1"/>
          </p:nvPr>
        </p:nvSpPr>
        <p:spPr/>
        <p:txBody>
          <a:bodyPr>
            <a:normAutofit/>
          </a:bodyPr>
          <a:lstStyle/>
          <a:p>
            <a:r>
              <a:rPr lang="en-US" dirty="0"/>
              <a:t>The Neural Network architecture is made of individual units called </a:t>
            </a:r>
            <a:r>
              <a:rPr lang="en-US" i="1" dirty="0"/>
              <a:t>neurons </a:t>
            </a:r>
            <a:r>
              <a:rPr lang="en-US" dirty="0"/>
              <a:t>that mimic the biological behavior of the brain. </a:t>
            </a:r>
          </a:p>
          <a:p>
            <a:r>
              <a:rPr lang="en-US" dirty="0"/>
              <a:t>Here are the various components of a neuron.</a:t>
            </a:r>
          </a:p>
        </p:txBody>
      </p:sp>
      <p:pic>
        <p:nvPicPr>
          <p:cNvPr id="9218" name="Picture 2" descr="Components of a neuron"/>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4038600" y="2895600"/>
            <a:ext cx="5242142" cy="3551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90140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pPr fontAlgn="base"/>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09600" y="427038"/>
            <a:ext cx="11117568" cy="5745162"/>
          </a:xfrm>
          <a:prstGeom prst="rect">
            <a:avLst/>
          </a:prstGeom>
        </p:spPr>
      </p:pic>
    </p:spTree>
    <p:extLst>
      <p:ext uri="{BB962C8B-B14F-4D97-AF65-F5344CB8AC3E}">
        <p14:creationId xmlns:p14="http://schemas.microsoft.com/office/powerpoint/2010/main" val="413055594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smtClean="0"/>
              <a:t>Consider the XOR Boolean function that has patterns (0, 0) (0, 1) ((1, 0) and (1, 1) in a 2-D input space. Radius is r=1.414. Construct a </a:t>
            </a:r>
            <a:r>
              <a:rPr lang="en-US" dirty="0"/>
              <a:t>Radial Basis Function </a:t>
            </a:r>
            <a:r>
              <a:rPr lang="en-US" dirty="0" smtClean="0"/>
              <a:t>Neural Network as shown in the Figure that classifies the input pattern: </a:t>
            </a:r>
          </a:p>
          <a:p>
            <a:pPr marL="0" indent="0">
              <a:buNone/>
            </a:pPr>
            <a:r>
              <a:rPr lang="en-US" dirty="0"/>
              <a:t>(0, 0</a:t>
            </a:r>
            <a:r>
              <a:rPr lang="en-US" dirty="0" smtClean="0"/>
              <a:t>) -&gt; 0 </a:t>
            </a:r>
          </a:p>
          <a:p>
            <a:pPr marL="0" indent="0">
              <a:buNone/>
            </a:pPr>
            <a:r>
              <a:rPr lang="en-US" dirty="0" smtClean="0"/>
              <a:t>(</a:t>
            </a:r>
            <a:r>
              <a:rPr lang="en-US" dirty="0"/>
              <a:t>0, 1) </a:t>
            </a:r>
            <a:r>
              <a:rPr lang="en-US" dirty="0" smtClean="0"/>
              <a:t>-&gt;1</a:t>
            </a:r>
          </a:p>
          <a:p>
            <a:pPr marL="0" indent="0">
              <a:buNone/>
            </a:pPr>
            <a:r>
              <a:rPr lang="en-US" dirty="0" smtClean="0"/>
              <a:t>(</a:t>
            </a:r>
            <a:r>
              <a:rPr lang="en-US" dirty="0"/>
              <a:t>1, 0) </a:t>
            </a:r>
            <a:r>
              <a:rPr lang="en-US" dirty="0" smtClean="0"/>
              <a:t>-&gt;1</a:t>
            </a:r>
          </a:p>
          <a:p>
            <a:pPr marL="0" indent="0">
              <a:buNone/>
            </a:pPr>
            <a:r>
              <a:rPr lang="en-US" dirty="0" smtClean="0"/>
              <a:t>(</a:t>
            </a:r>
            <a:r>
              <a:rPr lang="en-US" dirty="0"/>
              <a:t>1, 1</a:t>
            </a:r>
            <a:r>
              <a:rPr lang="en-US" dirty="0" smtClean="0"/>
              <a:t>) -&gt;0</a:t>
            </a:r>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Lst>
          </a:blip>
          <a:stretch>
            <a:fillRect/>
          </a:stretch>
        </p:blipFill>
        <p:spPr>
          <a:xfrm>
            <a:off x="3886200" y="2514600"/>
            <a:ext cx="3115655" cy="2424611"/>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9982200" y="609600"/>
            <a:ext cx="5125165" cy="5401429"/>
          </a:xfrm>
          <a:prstGeom prst="rect">
            <a:avLst/>
          </a:prstGeom>
        </p:spPr>
      </p:pic>
    </p:spTree>
    <p:extLst>
      <p:ext uri="{BB962C8B-B14F-4D97-AF65-F5344CB8AC3E}">
        <p14:creationId xmlns:p14="http://schemas.microsoft.com/office/powerpoint/2010/main" val="412642643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80999" y="274638"/>
            <a:ext cx="11192029" cy="5745162"/>
          </a:xfrm>
          <a:prstGeom prst="rect">
            <a:avLst/>
          </a:prstGeom>
        </p:spPr>
      </p:pic>
    </p:spTree>
    <p:extLst>
      <p:ext uri="{BB962C8B-B14F-4D97-AF65-F5344CB8AC3E}">
        <p14:creationId xmlns:p14="http://schemas.microsoft.com/office/powerpoint/2010/main" val="201420415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52400" y="256350"/>
            <a:ext cx="11848520" cy="6191402"/>
          </a:xfrm>
          <a:prstGeom prst="rect">
            <a:avLst/>
          </a:prstGeom>
        </p:spPr>
      </p:pic>
    </p:spTree>
    <p:extLst>
      <p:ext uri="{BB962C8B-B14F-4D97-AF65-F5344CB8AC3E}">
        <p14:creationId xmlns:p14="http://schemas.microsoft.com/office/powerpoint/2010/main" val="182798439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48824" y="305118"/>
            <a:ext cx="11806600" cy="6172200"/>
          </a:xfrm>
          <a:prstGeom prst="rect">
            <a:avLst/>
          </a:prstGeom>
        </p:spPr>
      </p:pic>
    </p:spTree>
    <p:extLst>
      <p:ext uri="{BB962C8B-B14F-4D97-AF65-F5344CB8AC3E}">
        <p14:creationId xmlns:p14="http://schemas.microsoft.com/office/powerpoint/2010/main" val="120370601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81000" y="457200"/>
            <a:ext cx="11717246" cy="6172200"/>
          </a:xfrm>
          <a:prstGeom prst="rect">
            <a:avLst/>
          </a:prstGeom>
        </p:spPr>
      </p:pic>
    </p:spTree>
    <p:extLst>
      <p:ext uri="{BB962C8B-B14F-4D97-AF65-F5344CB8AC3E}">
        <p14:creationId xmlns:p14="http://schemas.microsoft.com/office/powerpoint/2010/main" val="4205214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04800" y="280734"/>
            <a:ext cx="11516097" cy="5739066"/>
          </a:xfrm>
          <a:prstGeom prst="rect">
            <a:avLst/>
          </a:prstGeom>
        </p:spPr>
      </p:pic>
    </p:spTree>
    <p:extLst>
      <p:ext uri="{BB962C8B-B14F-4D97-AF65-F5344CB8AC3E}">
        <p14:creationId xmlns:p14="http://schemas.microsoft.com/office/powerpoint/2010/main" val="216560475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685800" y="381000"/>
            <a:ext cx="10059804" cy="4696480"/>
          </a:xfrm>
          <a:prstGeom prst="rect">
            <a:avLst/>
          </a:prstGeom>
        </p:spPr>
      </p:pic>
    </p:spTree>
    <p:extLst>
      <p:ext uri="{BB962C8B-B14F-4D97-AF65-F5344CB8AC3E}">
        <p14:creationId xmlns:p14="http://schemas.microsoft.com/office/powerpoint/2010/main" val="306995949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615696" y="381000"/>
            <a:ext cx="10069330" cy="5172797"/>
          </a:xfrm>
          <a:prstGeom prst="rect">
            <a:avLst/>
          </a:prstGeom>
        </p:spPr>
      </p:pic>
    </p:spTree>
    <p:extLst>
      <p:ext uri="{BB962C8B-B14F-4D97-AF65-F5344CB8AC3E}">
        <p14:creationId xmlns:p14="http://schemas.microsoft.com/office/powerpoint/2010/main" val="386705457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81000" y="457200"/>
            <a:ext cx="10440857" cy="5134692"/>
          </a:xfrm>
          <a:prstGeom prst="rect">
            <a:avLst/>
          </a:prstGeom>
        </p:spPr>
      </p:pic>
    </p:spTree>
    <p:extLst>
      <p:ext uri="{BB962C8B-B14F-4D97-AF65-F5344CB8AC3E}">
        <p14:creationId xmlns:p14="http://schemas.microsoft.com/office/powerpoint/2010/main" val="25077677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Key Components of the Neural Network Architecture</a:t>
            </a:r>
            <a:endParaRPr lang="en-US" sz="3600" dirty="0"/>
          </a:p>
        </p:txBody>
      </p:sp>
      <p:sp>
        <p:nvSpPr>
          <p:cNvPr id="3" name="Content Placeholder 2"/>
          <p:cNvSpPr>
            <a:spLocks noGrp="1"/>
          </p:cNvSpPr>
          <p:nvPr>
            <p:ph idx="1"/>
          </p:nvPr>
        </p:nvSpPr>
        <p:spPr>
          <a:xfrm>
            <a:off x="609600" y="1600201"/>
            <a:ext cx="10972800" cy="4724399"/>
          </a:xfrm>
        </p:spPr>
        <p:txBody>
          <a:bodyPr>
            <a:normAutofit/>
          </a:bodyPr>
          <a:lstStyle/>
          <a:p>
            <a:r>
              <a:rPr lang="en-US" b="1" dirty="0"/>
              <a:t>Input </a:t>
            </a:r>
            <a:r>
              <a:rPr lang="en-US" dirty="0"/>
              <a:t>- It is the set of features that are fed into the model for the learning </a:t>
            </a:r>
            <a:r>
              <a:rPr lang="en-US" dirty="0" smtClean="0"/>
              <a:t>and training process</a:t>
            </a:r>
            <a:r>
              <a:rPr lang="en-US" dirty="0"/>
              <a:t>. For example, the input in object detection can be an array of pixel values pertaining to an image.</a:t>
            </a:r>
          </a:p>
          <a:p>
            <a:r>
              <a:rPr lang="en-US" b="1" dirty="0"/>
              <a:t>Weight </a:t>
            </a:r>
            <a:r>
              <a:rPr lang="en-US" dirty="0"/>
              <a:t>- Its main function is to give importance to those features that contribute more towards the learning. It does so by introducing scalar multiplication between the input value and the weight matrix. For example, a negative word would impact the decision of the sentiment analysis model more than a pair of neutral words.</a:t>
            </a:r>
          </a:p>
          <a:p>
            <a:r>
              <a:rPr lang="en-US" b="1" dirty="0"/>
              <a:t>Transfer function </a:t>
            </a:r>
            <a:r>
              <a:rPr lang="en-US" dirty="0"/>
              <a:t>- The job of the transfer function is to combine multiple inputs into one output value so that the activation function can be applied. It is done by a simple summation of all the inputs to the transfer function. </a:t>
            </a:r>
          </a:p>
          <a:p>
            <a:r>
              <a:rPr lang="en-US" b="1" dirty="0"/>
              <a:t>Activation </a:t>
            </a:r>
            <a:r>
              <a:rPr lang="en-US" b="1" dirty="0" smtClean="0"/>
              <a:t>Function</a:t>
            </a:r>
            <a:r>
              <a:rPr lang="en-US" dirty="0" smtClean="0"/>
              <a:t>—The </a:t>
            </a:r>
            <a:r>
              <a:rPr lang="en-US" dirty="0"/>
              <a:t>role of the activation function is to decide whether or not a specific neuron should be activated. This decision is based on whether or not the neuron’s input will be important to the prediction process</a:t>
            </a:r>
            <a:endParaRPr lang="en-US" dirty="0" smtClean="0"/>
          </a:p>
          <a:p>
            <a:r>
              <a:rPr lang="en-US" b="1" dirty="0"/>
              <a:t>Bias </a:t>
            </a:r>
            <a:r>
              <a:rPr lang="en-US" dirty="0"/>
              <a:t>- The role of bias is to shift the value produced by the activation function. Its role is similar to the role of a constant in a linear function</a:t>
            </a:r>
            <a:r>
              <a:rPr lang="en-US" dirty="0" smtClean="0"/>
              <a:t>.</a:t>
            </a:r>
            <a:endParaRPr lang="en-US" dirty="0"/>
          </a:p>
        </p:txBody>
      </p:sp>
    </p:spTree>
    <p:extLst>
      <p:ext uri="{BB962C8B-B14F-4D97-AF65-F5344CB8AC3E}">
        <p14:creationId xmlns:p14="http://schemas.microsoft.com/office/powerpoint/2010/main" val="197697600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633984" y="265494"/>
            <a:ext cx="10126488" cy="5048955"/>
          </a:xfrm>
          <a:prstGeom prst="rect">
            <a:avLst/>
          </a:prstGeom>
        </p:spPr>
      </p:pic>
    </p:spTree>
    <p:extLst>
      <p:ext uri="{BB962C8B-B14F-4D97-AF65-F5344CB8AC3E}">
        <p14:creationId xmlns:p14="http://schemas.microsoft.com/office/powerpoint/2010/main" val="94318426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33400" y="381000"/>
            <a:ext cx="9926435" cy="4944165"/>
          </a:xfrm>
          <a:prstGeom prst="rect">
            <a:avLst/>
          </a:prstGeom>
        </p:spPr>
      </p:pic>
    </p:spTree>
    <p:extLst>
      <p:ext uri="{BB962C8B-B14F-4D97-AF65-F5344CB8AC3E}">
        <p14:creationId xmlns:p14="http://schemas.microsoft.com/office/powerpoint/2010/main" val="334055769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09600" y="1448118"/>
            <a:ext cx="10972800" cy="4525963"/>
          </a:xfrm>
        </p:spPr>
        <p:txBody>
          <a:bodyPr/>
          <a:lstStyle/>
          <a:p>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57200" y="295974"/>
            <a:ext cx="10040751" cy="5296639"/>
          </a:xfrm>
          <a:prstGeom prst="rect">
            <a:avLst/>
          </a:prstGeom>
        </p:spPr>
      </p:pic>
    </p:spTree>
    <p:extLst>
      <p:ext uri="{BB962C8B-B14F-4D97-AF65-F5344CB8AC3E}">
        <p14:creationId xmlns:p14="http://schemas.microsoft.com/office/powerpoint/2010/main" val="180370400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609600" y="295974"/>
            <a:ext cx="10145541" cy="5029902"/>
          </a:xfrm>
          <a:prstGeom prst="rect">
            <a:avLst/>
          </a:prstGeom>
        </p:spPr>
      </p:pic>
    </p:spTree>
    <p:extLst>
      <p:ext uri="{BB962C8B-B14F-4D97-AF65-F5344CB8AC3E}">
        <p14:creationId xmlns:p14="http://schemas.microsoft.com/office/powerpoint/2010/main" val="362439779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618744" y="289878"/>
            <a:ext cx="9955014" cy="5048955"/>
          </a:xfrm>
          <a:prstGeom prst="rect">
            <a:avLst/>
          </a:prstGeom>
        </p:spPr>
      </p:pic>
    </p:spTree>
    <p:extLst>
      <p:ext uri="{BB962C8B-B14F-4D97-AF65-F5344CB8AC3E}">
        <p14:creationId xmlns:p14="http://schemas.microsoft.com/office/powerpoint/2010/main" val="329200317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33400" y="283782"/>
            <a:ext cx="10174120" cy="4601217"/>
          </a:xfrm>
          <a:prstGeom prst="rect">
            <a:avLst/>
          </a:prstGeom>
        </p:spPr>
      </p:pic>
    </p:spTree>
    <p:extLst>
      <p:ext uri="{BB962C8B-B14F-4D97-AF65-F5344CB8AC3E}">
        <p14:creationId xmlns:p14="http://schemas.microsoft.com/office/powerpoint/2010/main" val="295915567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143000"/>
            <a:ext cx="10972800" cy="4525963"/>
          </a:xfrm>
        </p:spPr>
        <p:txBody>
          <a:bodyPr/>
          <a:lstStyle/>
          <a:p>
            <a:pPr marL="0" lvl="0" indent="0" eaLnBrk="0" fontAlgn="base" hangingPunct="0">
              <a:spcBef>
                <a:spcPct val="0"/>
              </a:spcBef>
              <a:spcAft>
                <a:spcPct val="0"/>
              </a:spcAft>
              <a:buNone/>
            </a:pPr>
            <a:r>
              <a:rPr lang="en-US" b="1" dirty="0">
                <a:solidFill>
                  <a:srgbClr val="273239"/>
                </a:solidFill>
                <a:latin typeface="Nunito"/>
              </a:rPr>
              <a:t>What is the difference between Perceptron and Multi-layer Perceptron?</a:t>
            </a:r>
          </a:p>
          <a:p>
            <a:pPr marL="400050" lvl="1" indent="0" eaLnBrk="0" fontAlgn="base" hangingPunct="0">
              <a:spcBef>
                <a:spcPct val="0"/>
              </a:spcBef>
              <a:spcAft>
                <a:spcPct val="0"/>
              </a:spcAft>
              <a:buNone/>
            </a:pPr>
            <a:r>
              <a:rPr lang="en-US" dirty="0"/>
              <a:t>The Perceptron is a single-layer neural network used for binary classification, learning linearly separable patterns. In contrast, a Multi-layer Perceptron (MLP) has multiple layers, enabling it to learn complex, non-linear relationships. MLPs have input, hidden, and output layers, allowing them to handle more intricate tasks compared to the simpler Perceptron.</a:t>
            </a:r>
            <a:endParaRPr lang="en-US" sz="3200" dirty="0">
              <a:latin typeface="Arial" panose="020B0604020202020204" pitchFamily="34" charset="0"/>
            </a:endParaRPr>
          </a:p>
        </p:txBody>
      </p:sp>
    </p:spTree>
    <p:extLst>
      <p:ext uri="{BB962C8B-B14F-4D97-AF65-F5344CB8AC3E}">
        <p14:creationId xmlns:p14="http://schemas.microsoft.com/office/powerpoint/2010/main" val="424049206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the network learn?</a:t>
            </a:r>
            <a:br>
              <a:rPr lang="en-US" dirty="0"/>
            </a:br>
            <a:endParaRPr lang="en-US" dirty="0"/>
          </a:p>
        </p:txBody>
      </p:sp>
      <p:sp>
        <p:nvSpPr>
          <p:cNvPr id="3" name="Content Placeholder 2"/>
          <p:cNvSpPr>
            <a:spLocks noGrp="1"/>
          </p:cNvSpPr>
          <p:nvPr>
            <p:ph idx="1"/>
          </p:nvPr>
        </p:nvSpPr>
        <p:spPr/>
        <p:txBody>
          <a:bodyPr/>
          <a:lstStyle/>
          <a:p>
            <a:r>
              <a:rPr lang="en-US" dirty="0" smtClean="0"/>
              <a:t>The </a:t>
            </a:r>
            <a:r>
              <a:rPr lang="en-US" dirty="0"/>
              <a:t>training samples are passed through the network and the output obtained from the network is compared with the actual output. This error is used to change the weights of the neurons such that the error decreases gradually. This is done using the </a:t>
            </a:r>
            <a:r>
              <a:rPr lang="en-US" b="1" dirty="0" err="1">
                <a:hlinkClick r:id="rId2"/>
              </a:rPr>
              <a:t>Backpropagation</a:t>
            </a:r>
            <a:r>
              <a:rPr lang="en-US" dirty="0"/>
              <a:t> algorithm, also called </a:t>
            </a:r>
            <a:r>
              <a:rPr lang="en-US" dirty="0" err="1"/>
              <a:t>backprop</a:t>
            </a:r>
            <a:r>
              <a:rPr lang="en-US" dirty="0"/>
              <a:t>. Iteratively passing batches of data through the network and updating the weights, so that the error is decreased, is known as </a:t>
            </a:r>
            <a:r>
              <a:rPr lang="en-US" b="1" dirty="0">
                <a:hlinkClick r:id="rId3"/>
              </a:rPr>
              <a:t>Stochastic Gradient Descent ( SGD )</a:t>
            </a:r>
            <a:r>
              <a:rPr lang="en-US" dirty="0"/>
              <a:t>. The amount by which the weights are changed is determined by a parameter called </a:t>
            </a:r>
            <a:r>
              <a:rPr lang="en-US" b="1" dirty="0"/>
              <a:t>Learning rate</a:t>
            </a:r>
            <a:r>
              <a:rPr lang="en-US" dirty="0"/>
              <a:t>.</a:t>
            </a:r>
          </a:p>
        </p:txBody>
      </p:sp>
    </p:spTree>
    <p:extLst>
      <p:ext uri="{BB962C8B-B14F-4D97-AF65-F5344CB8AC3E}">
        <p14:creationId xmlns:p14="http://schemas.microsoft.com/office/powerpoint/2010/main" val="246222516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514600"/>
            <a:ext cx="7772400" cy="1143000"/>
          </a:xfrm>
        </p:spPr>
        <p:txBody>
          <a:bodyPr>
            <a:normAutofit fontScale="90000"/>
          </a:bodyPr>
          <a:lstStyle/>
          <a:p>
            <a:pPr algn="ctr"/>
            <a:r>
              <a:rPr lang="en-US" sz="9600" b="1" dirty="0">
                <a:solidFill>
                  <a:schemeClr val="accent6">
                    <a:lumMod val="75000"/>
                  </a:schemeClr>
                </a:solidFill>
              </a:rPr>
              <a:t>Thank You</a:t>
            </a: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68</a:t>
            </a:fld>
            <a:endParaRPr lang="en-US" dirty="0"/>
          </a:p>
        </p:txBody>
      </p:sp>
    </p:spTree>
    <p:extLst>
      <p:ext uri="{BB962C8B-B14F-4D97-AF65-F5344CB8AC3E}">
        <p14:creationId xmlns:p14="http://schemas.microsoft.com/office/powerpoint/2010/main" val="32186378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Key Components of the Neural Network Architecture</a:t>
            </a:r>
            <a:endParaRPr lang="en-US" sz="3600" dirty="0"/>
          </a:p>
        </p:txBody>
      </p:sp>
      <p:sp>
        <p:nvSpPr>
          <p:cNvPr id="3" name="Content Placeholder 2"/>
          <p:cNvSpPr>
            <a:spLocks noGrp="1"/>
          </p:cNvSpPr>
          <p:nvPr>
            <p:ph idx="1"/>
          </p:nvPr>
        </p:nvSpPr>
        <p:spPr/>
        <p:txBody>
          <a:bodyPr>
            <a:normAutofit/>
          </a:bodyPr>
          <a:lstStyle/>
          <a:p>
            <a:r>
              <a:rPr lang="en-US" dirty="0" smtClean="0"/>
              <a:t>When </a:t>
            </a:r>
            <a:r>
              <a:rPr lang="en-US" dirty="0"/>
              <a:t>multiple neurons are stacked together in a row, they constitute a layer, and multiple layers piled next to each other are called a multi-layer neural network</a:t>
            </a:r>
            <a:r>
              <a:rPr lang="en-US" dirty="0" smtClean="0"/>
              <a:t>.</a:t>
            </a:r>
            <a:endParaRPr lang="en-US" dirty="0"/>
          </a:p>
        </p:txBody>
      </p:sp>
      <p:sp>
        <p:nvSpPr>
          <p:cNvPr id="4" name="Rectangle 3"/>
          <p:cNvSpPr/>
          <p:nvPr/>
        </p:nvSpPr>
        <p:spPr>
          <a:xfrm>
            <a:off x="4170034" y="5795457"/>
            <a:ext cx="2826415" cy="369332"/>
          </a:xfrm>
          <a:prstGeom prst="rect">
            <a:avLst/>
          </a:prstGeom>
        </p:spPr>
        <p:txBody>
          <a:bodyPr wrap="none">
            <a:spAutoFit/>
          </a:bodyPr>
          <a:lstStyle/>
          <a:p>
            <a:r>
              <a:rPr lang="en-US" i="1" dirty="0">
                <a:latin typeface="Inter"/>
              </a:rPr>
              <a:t>Multi-layer neural network</a:t>
            </a:r>
            <a:endParaRPr lang="en-US" dirty="0"/>
          </a:p>
        </p:txBody>
      </p:sp>
      <p:pic>
        <p:nvPicPr>
          <p:cNvPr id="1026" name="Picture 2" descr="https://d14b9ctw0m6fid.cloudfront.net/ugblog/wp-content/uploads/2020/05/1_3fA77_mLNiJTSgZFhYnU0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2413288"/>
            <a:ext cx="4698948" cy="3073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4786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Key Components of the Neural Network Architecture</a:t>
            </a:r>
            <a:endParaRPr lang="en-US" sz="3600" dirty="0"/>
          </a:p>
        </p:txBody>
      </p:sp>
      <p:sp>
        <p:nvSpPr>
          <p:cNvPr id="3" name="Content Placeholder 2"/>
          <p:cNvSpPr>
            <a:spLocks noGrp="1"/>
          </p:cNvSpPr>
          <p:nvPr>
            <p:ph idx="1"/>
          </p:nvPr>
        </p:nvSpPr>
        <p:spPr/>
        <p:txBody>
          <a:bodyPr>
            <a:normAutofit/>
          </a:bodyPr>
          <a:lstStyle/>
          <a:p>
            <a:r>
              <a:rPr lang="en-US" b="1" dirty="0"/>
              <a:t>Input Layer</a:t>
            </a:r>
            <a:endParaRPr lang="en-US" dirty="0"/>
          </a:p>
          <a:p>
            <a:r>
              <a:rPr lang="en-US" dirty="0"/>
              <a:t>The data that we feed to the model is loaded into the input layer from external sources like a CSV file or a web service. It is the only visible layer in the complete Neural Network architecture that passes the complete information from the outside world without any computation.</a:t>
            </a:r>
          </a:p>
          <a:p>
            <a:r>
              <a:rPr lang="en-US" b="1" dirty="0"/>
              <a:t>Hidden Layers</a:t>
            </a:r>
            <a:endParaRPr lang="en-US" dirty="0"/>
          </a:p>
          <a:p>
            <a:r>
              <a:rPr lang="en-US" dirty="0"/>
              <a:t>The hidden layers are what makes deep learning what it is today. They are intermediate layers that do all the computations and extract the features from the data.</a:t>
            </a:r>
          </a:p>
          <a:p>
            <a:r>
              <a:rPr lang="en-US" dirty="0"/>
              <a:t>There can be multiple interconnected hidden layers that account for searching different hidden features in the data. For example, in image processing, the first hidden layers are responsible for higher-level features like edges, shapes, or boundaries. On the other hand, the later hidden layers perform more complicated tasks like identifying complete objects (a car, a building, a person).</a:t>
            </a:r>
          </a:p>
        </p:txBody>
      </p:sp>
    </p:spTree>
    <p:extLst>
      <p:ext uri="{BB962C8B-B14F-4D97-AF65-F5344CB8AC3E}">
        <p14:creationId xmlns:p14="http://schemas.microsoft.com/office/powerpoint/2010/main" val="27279467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Key Components of the Neural Network Architecture</a:t>
            </a:r>
            <a:endParaRPr lang="en-US" sz="3600" dirty="0"/>
          </a:p>
        </p:txBody>
      </p:sp>
      <p:sp>
        <p:nvSpPr>
          <p:cNvPr id="3" name="Content Placeholder 2"/>
          <p:cNvSpPr>
            <a:spLocks noGrp="1"/>
          </p:cNvSpPr>
          <p:nvPr>
            <p:ph idx="1"/>
          </p:nvPr>
        </p:nvSpPr>
        <p:spPr/>
        <p:txBody>
          <a:bodyPr>
            <a:normAutofit/>
          </a:bodyPr>
          <a:lstStyle/>
          <a:p>
            <a:r>
              <a:rPr lang="en-US" b="1" dirty="0"/>
              <a:t>Output Layer </a:t>
            </a:r>
            <a:endParaRPr lang="en-US" dirty="0"/>
          </a:p>
          <a:p>
            <a:r>
              <a:rPr lang="en-US" dirty="0"/>
              <a:t>The output layer takes input from preceding hidden layers and comes to a final prediction based on the model’s learnings. It is the most important layer where we get the final result.</a:t>
            </a:r>
          </a:p>
          <a:p>
            <a:r>
              <a:rPr lang="en-US" dirty="0"/>
              <a:t>In the case of classification/regression models, the output layer generally has a single node. However, it is completely problem-specific and dependent on the way the model was built.</a:t>
            </a:r>
          </a:p>
        </p:txBody>
      </p:sp>
    </p:spTree>
    <p:extLst>
      <p:ext uri="{BB962C8B-B14F-4D97-AF65-F5344CB8AC3E}">
        <p14:creationId xmlns:p14="http://schemas.microsoft.com/office/powerpoint/2010/main" val="1159725752"/>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6FAEC0E0-4ABC-4077-8922-293239654AB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22747</TotalTime>
  <Words>2592</Words>
  <Application>Microsoft Office PowerPoint</Application>
  <PresentationFormat>Widescreen</PresentationFormat>
  <Paragraphs>250</Paragraphs>
  <Slides>68</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68</vt:i4>
      </vt:variant>
    </vt:vector>
  </HeadingPairs>
  <TitlesOfParts>
    <vt:vector size="75" baseType="lpstr">
      <vt:lpstr>Arial</vt:lpstr>
      <vt:lpstr>Calibri</vt:lpstr>
      <vt:lpstr>Gill Sans MT</vt:lpstr>
      <vt:lpstr>Inter</vt:lpstr>
      <vt:lpstr>Nunito</vt:lpstr>
      <vt:lpstr>Wingdings</vt:lpstr>
      <vt:lpstr>Custom Design</vt:lpstr>
      <vt:lpstr>PowerPoint Presentation</vt:lpstr>
      <vt:lpstr>Contents</vt:lpstr>
      <vt:lpstr>Outline</vt:lpstr>
      <vt:lpstr>Neural Networks</vt:lpstr>
      <vt:lpstr>Key Components of the Neural Network Architecture</vt:lpstr>
      <vt:lpstr>Key Components of the Neural Network Architecture</vt:lpstr>
      <vt:lpstr>Key Components of the Neural Network Architecture</vt:lpstr>
      <vt:lpstr>Key Components of the Neural Network Architecture</vt:lpstr>
      <vt:lpstr>Key Components of the Neural Network Architecture</vt:lpstr>
      <vt:lpstr>Standard Neural Networks</vt:lpstr>
      <vt:lpstr>The Perceptron</vt:lpstr>
      <vt:lpstr>How does Perceptron work? </vt:lpstr>
      <vt:lpstr>How does Perceptron work? </vt:lpstr>
      <vt:lpstr>The Perceptron</vt:lpstr>
      <vt:lpstr>The Perceptron</vt:lpstr>
      <vt:lpstr>PowerPoint Presentation</vt:lpstr>
      <vt:lpstr>Standard Neural Networks</vt:lpstr>
      <vt:lpstr>Standard Neural Networks</vt:lpstr>
      <vt:lpstr>Standard Neural Networks</vt:lpstr>
      <vt:lpstr>Standard Neural Networks</vt:lpstr>
      <vt:lpstr>Standard Neural Networks</vt:lpstr>
      <vt:lpstr>Standard Neural Networks</vt:lpstr>
      <vt:lpstr>Standard Neural Networks</vt:lpstr>
      <vt:lpstr>Standard Neural Networks</vt:lpstr>
      <vt:lpstr>Standard Neural Networks</vt:lpstr>
      <vt:lpstr>Standard Neural Networks</vt:lpstr>
      <vt:lpstr>Standard Neural Networks</vt:lpstr>
      <vt:lpstr>Standard Neural Networks</vt:lpstr>
      <vt:lpstr>Neural Networks</vt:lpstr>
      <vt:lpstr>Neural Networks</vt:lpstr>
      <vt:lpstr>Neural Networks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Radial Basis Function (RBF) Neural Networks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does the network learn? </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ASMR</dc:creator>
  <dc:description>2010 animated abstract template from Presentationpro.com</dc:description>
  <cp:lastModifiedBy>Microsoft account</cp:lastModifiedBy>
  <cp:revision>1967</cp:revision>
  <cp:lastPrinted>2015-09-22T10:17:55Z</cp:lastPrinted>
  <dcterms:created xsi:type="dcterms:W3CDTF">2014-11-02T19:18:20Z</dcterms:created>
  <dcterms:modified xsi:type="dcterms:W3CDTF">2024-04-03T16:20:00Z</dcterms:modified>
  <cp:category>2010 abstract</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TC018813529991</vt:lpwstr>
  </property>
</Properties>
</file>